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3" r:id="rId1"/>
  </p:sldMasterIdLst>
  <p:notesMasterIdLst>
    <p:notesMasterId r:id="rId117"/>
  </p:notesMasterIdLst>
  <p:handoutMasterIdLst>
    <p:handoutMasterId r:id="rId118"/>
  </p:handoutMasterIdLst>
  <p:sldIdLst>
    <p:sldId id="772" r:id="rId2"/>
    <p:sldId id="421" r:id="rId3"/>
    <p:sldId id="422" r:id="rId4"/>
    <p:sldId id="424" r:id="rId5"/>
    <p:sldId id="773" r:id="rId6"/>
    <p:sldId id="774" r:id="rId7"/>
    <p:sldId id="425" r:id="rId8"/>
    <p:sldId id="426" r:id="rId9"/>
    <p:sldId id="606" r:id="rId10"/>
    <p:sldId id="419" r:id="rId11"/>
    <p:sldId id="607" r:id="rId12"/>
    <p:sldId id="610" r:id="rId13"/>
    <p:sldId id="257" r:id="rId14"/>
    <p:sldId id="611" r:id="rId15"/>
    <p:sldId id="612" r:id="rId16"/>
    <p:sldId id="258" r:id="rId17"/>
    <p:sldId id="613" r:id="rId18"/>
    <p:sldId id="698" r:id="rId19"/>
    <p:sldId id="829" r:id="rId20"/>
    <p:sldId id="777" r:id="rId21"/>
    <p:sldId id="776" r:id="rId22"/>
    <p:sldId id="830" r:id="rId23"/>
    <p:sldId id="831" r:id="rId24"/>
    <p:sldId id="832" r:id="rId25"/>
    <p:sldId id="833" r:id="rId26"/>
    <p:sldId id="835" r:id="rId27"/>
    <p:sldId id="836" r:id="rId28"/>
    <p:sldId id="834" r:id="rId29"/>
    <p:sldId id="837" r:id="rId30"/>
    <p:sldId id="838" r:id="rId31"/>
    <p:sldId id="839" r:id="rId32"/>
    <p:sldId id="840" r:id="rId33"/>
    <p:sldId id="841" r:id="rId34"/>
    <p:sldId id="842" r:id="rId35"/>
    <p:sldId id="843" r:id="rId36"/>
    <p:sldId id="844" r:id="rId37"/>
    <p:sldId id="845" r:id="rId38"/>
    <p:sldId id="846" r:id="rId39"/>
    <p:sldId id="847" r:id="rId40"/>
    <p:sldId id="848" r:id="rId41"/>
    <p:sldId id="849" r:id="rId42"/>
    <p:sldId id="850" r:id="rId43"/>
    <p:sldId id="851" r:id="rId44"/>
    <p:sldId id="853" r:id="rId45"/>
    <p:sldId id="852" r:id="rId46"/>
    <p:sldId id="892" r:id="rId47"/>
    <p:sldId id="893" r:id="rId48"/>
    <p:sldId id="854" r:id="rId49"/>
    <p:sldId id="855" r:id="rId50"/>
    <p:sldId id="860" r:id="rId51"/>
    <p:sldId id="857" r:id="rId52"/>
    <p:sldId id="856" r:id="rId53"/>
    <p:sldId id="858" r:id="rId54"/>
    <p:sldId id="859" r:id="rId55"/>
    <p:sldId id="863" r:id="rId56"/>
    <p:sldId id="305" r:id="rId57"/>
    <p:sldId id="352" r:id="rId58"/>
    <p:sldId id="306" r:id="rId59"/>
    <p:sldId id="307" r:id="rId60"/>
    <p:sldId id="332" r:id="rId61"/>
    <p:sldId id="889" r:id="rId62"/>
    <p:sldId id="333" r:id="rId63"/>
    <p:sldId id="353" r:id="rId64"/>
    <p:sldId id="354" r:id="rId65"/>
    <p:sldId id="355" r:id="rId66"/>
    <p:sldId id="356" r:id="rId67"/>
    <p:sldId id="357" r:id="rId68"/>
    <p:sldId id="358" r:id="rId69"/>
    <p:sldId id="864" r:id="rId70"/>
    <p:sldId id="865" r:id="rId71"/>
    <p:sldId id="866" r:id="rId72"/>
    <p:sldId id="867" r:id="rId73"/>
    <p:sldId id="868" r:id="rId74"/>
    <p:sldId id="869" r:id="rId75"/>
    <p:sldId id="870" r:id="rId76"/>
    <p:sldId id="871" r:id="rId77"/>
    <p:sldId id="872" r:id="rId78"/>
    <p:sldId id="873" r:id="rId79"/>
    <p:sldId id="874" r:id="rId80"/>
    <p:sldId id="875" r:id="rId81"/>
    <p:sldId id="876" r:id="rId82"/>
    <p:sldId id="877" r:id="rId83"/>
    <p:sldId id="414" r:id="rId84"/>
    <p:sldId id="278" r:id="rId85"/>
    <p:sldId id="423" r:id="rId86"/>
    <p:sldId id="390" r:id="rId87"/>
    <p:sldId id="391" r:id="rId88"/>
    <p:sldId id="878" r:id="rId89"/>
    <p:sldId id="815" r:id="rId90"/>
    <p:sldId id="818" r:id="rId91"/>
    <p:sldId id="888" r:id="rId92"/>
    <p:sldId id="328" r:id="rId93"/>
    <p:sldId id="329" r:id="rId94"/>
    <p:sldId id="879" r:id="rId95"/>
    <p:sldId id="331" r:id="rId96"/>
    <p:sldId id="880" r:id="rId97"/>
    <p:sldId id="343" r:id="rId98"/>
    <p:sldId id="346" r:id="rId99"/>
    <p:sldId id="881" r:id="rId100"/>
    <p:sldId id="340" r:id="rId101"/>
    <p:sldId id="339" r:id="rId102"/>
    <p:sldId id="341" r:id="rId103"/>
    <p:sldId id="347" r:id="rId104"/>
    <p:sldId id="348" r:id="rId105"/>
    <p:sldId id="882" r:id="rId106"/>
    <p:sldId id="883" r:id="rId107"/>
    <p:sldId id="884" r:id="rId108"/>
    <p:sldId id="885" r:id="rId109"/>
    <p:sldId id="890" r:id="rId110"/>
    <p:sldId id="816" r:id="rId111"/>
    <p:sldId id="891" r:id="rId112"/>
    <p:sldId id="895" r:id="rId113"/>
    <p:sldId id="819" r:id="rId114"/>
    <p:sldId id="896" r:id="rId115"/>
    <p:sldId id="760" r:id="rId116"/>
  </p:sldIdLst>
  <p:sldSz cx="9144000" cy="6858000" type="screen4x3"/>
  <p:notesSz cx="10234613" cy="7099300"/>
  <p:defaultTextStyle>
    <a:defPPr>
      <a:defRPr lang="tr-TR"/>
    </a:defPPr>
    <a:lvl1pPr algn="l" rtl="0" fontAlgn="base">
      <a:spcBef>
        <a:spcPct val="0"/>
      </a:spcBef>
      <a:spcAft>
        <a:spcPct val="0"/>
      </a:spcAft>
      <a:defRPr sz="3200" kern="1200">
        <a:solidFill>
          <a:schemeClr val="tx1"/>
        </a:solidFill>
        <a:latin typeface="Palatino Linotype" pitchFamily="18" charset="0"/>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4DE6"/>
    <a:srgbClr val="0038A8"/>
    <a:srgbClr val="294E97"/>
    <a:srgbClr val="B2B2B2"/>
    <a:srgbClr val="66FF33"/>
    <a:srgbClr val="3333FF"/>
    <a:srgbClr val="990033"/>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8" autoAdjust="0"/>
    <p:restoredTop sz="94239" autoAdjust="0"/>
  </p:normalViewPr>
  <p:slideViewPr>
    <p:cSldViewPr>
      <p:cViewPr varScale="1">
        <p:scale>
          <a:sx n="72" d="100"/>
          <a:sy n="72" d="100"/>
        </p:scale>
        <p:origin x="11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54"/>
    </p:cViewPr>
  </p:sorterViewPr>
  <p:notesViewPr>
    <p:cSldViewPr>
      <p:cViewPr varScale="1">
        <p:scale>
          <a:sx n="80" d="100"/>
          <a:sy n="80" d="100"/>
        </p:scale>
        <p:origin x="-1254" y="-84"/>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endParaRPr lang="tr-TR"/>
          </a:p>
        </p:txBody>
      </p:sp>
      <p:sp>
        <p:nvSpPr>
          <p:cNvPr id="129027" name="Rectangle 3"/>
          <p:cNvSpPr>
            <a:spLocks noGrp="1" noChangeArrowheads="1"/>
          </p:cNvSpPr>
          <p:nvPr>
            <p:ph type="dt" sz="quarter"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endParaRPr lang="tr-TR"/>
          </a:p>
        </p:txBody>
      </p:sp>
      <p:sp>
        <p:nvSpPr>
          <p:cNvPr id="129028" name="Rectangle 4"/>
          <p:cNvSpPr>
            <a:spLocks noGrp="1" noChangeArrowheads="1"/>
          </p:cNvSpPr>
          <p:nvPr>
            <p:ph type="ftr" sz="quarter" idx="2"/>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endParaRPr lang="tr-TR"/>
          </a:p>
        </p:txBody>
      </p:sp>
      <p:sp>
        <p:nvSpPr>
          <p:cNvPr id="129029" name="Rectangle 5"/>
          <p:cNvSpPr>
            <a:spLocks noGrp="1" noChangeArrowheads="1"/>
          </p:cNvSpPr>
          <p:nvPr>
            <p:ph type="sldNum" sz="quarter" idx="3"/>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fld id="{5FF5AA11-6FE7-4D92-860D-F09A5A1025BA}" type="slidenum">
              <a:rPr lang="tr-TR"/>
              <a:pPr/>
              <a:t>‹#›</a:t>
            </a:fld>
            <a:endParaRPr lang="tr-T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0T05:22:16.1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0 758,'2'0,"0"1,0 0,0 0,0 0,-1 0,1 0,0 0,0 0,-1 1,1-1,-1 1,1-1,-1 1,0 0,0-1,0 1,2 3,21 41,-19-35,81 129,-78-121,1-1,1-1,1 1,25 29,-31-42,-1 0,1 0,1-1,-1 0,0 0,1 0,0-1,0 0,0 0,0 0,1-1,-1 0,0 0,1-1,0 0,-1 0,1 0,13-1,17-5,1-1,55-16,-10 1,394-58,808-137,-179-86,-233 50,-307 95,-331 101,-121 31,-64 13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47.76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52.73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0T05:22:18.9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0 534,'2'22,"2"0,0 0,1 0,1-1,14 35,-1-3,-14-38,0 0,2-1,0 0,0 0,1-1,1 0,0 0,0-1,2 0,13 12,-15-17,0 1,1-1,0-1,0 0,0 0,1-1,0 0,0-1,0 0,1-1,-1 0,1-1,21 2,51-2,92-10,-150 5,-1-2,0 0,-1-2,0-1,41-19,110-69,-65 31,213-101,-244 130,1 4,100-26,638-172,-151 106,-353 74,83-4,-350 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08.899"/>
    </inkml:context>
    <inkml:brush xml:id="br0">
      <inkml:brushProperty name="width" value="0.05" units="cm"/>
      <inkml:brushProperty name="height" value="0.05" units="cm"/>
      <inkml:brushProperty name="color" value="#E71224"/>
    </inkml:brush>
  </inkml:definitions>
  <inkml:trace contextRef="#ctx0" brushRef="#br0">1 343 24575,'1'5'0,"1"1"0,0-1 0,0 0 0,1 1 0,-1-1 0,1 0 0,0-1 0,1 1 0,3 4 0,8 14 0,-7-8 0,0-1 0,1 0 0,1 0 0,0-1 0,1 0 0,0 0 0,1-2 0,0 1 0,1-1 0,0-1 0,1-1 0,0 0 0,23 11 0,-26-14 0,0 1 0,0 0 0,-1 0 0,0 1 0,0 1 0,-1-1 0,0 1 0,-1 1 0,0 0 0,11 18 0,-9-14 0,0-1 0,1 1 0,1-2 0,22 20 0,-30-29 0,1 0 0,0 0 0,0 0 0,0-1 0,0 0 0,0 0 0,1 0 0,-1 0 0,1-1 0,-1 0 0,1 0 0,0-1 0,-1 1 0,1-1 0,0 0 0,0-1 0,-1 1 0,8-3 0,15-6 0,0-1 0,-1-2 0,-1 0 0,0-2 0,0-1 0,39-31 0,-37 27 0,157-129 0,-13 10 0,-95 85 0,143-76 0,146-45 0,-326 155-1365,-6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8T03:13:23.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1808 1070,'-22'0,"-130"6,134-3,0 0,0 1,0 1,1 1,-1 0,-20 12,-94 55,-82 40,188-102,0 1,1 1,0 2,1 0,1 1,0 2,2 0,-29 31,-23 26,-31 38,91-94,1 0,1 1,1 1,-12 32,-21 41,6-27,17-28,-2-1,-1-1,-36 41,-4-6,19-26,2 3,3 1,-57 95,86-127,2 1,0 0,0 1,2 0,1 0,0 0,-2 28,-26 171,28-192,-2 0,-14 39,11-40,2 0,-7 38,6 32,8 188,4-126,-3 1536,3-1657,1 1,2-1,1 0,15 41,3 18,-12-50,2 0,26 53,-4-10,75 176,-87-210,-15-34,2-1,1 0,0-1,17 19,-12-17,-1 1,19 35,-9-12,2-2,2 0,42 43,-25-31,12 15,115 105,-150-156,0-1,34 16,-30-17,43 31,-35-24,0-1,1-3,1-1,51 18,-81-34,58 25,81 47,-87-39,-17-8,2-2,1-3,1-1,75 23,-98-37,0 0,-1 1,0 2,-1 0,41 27,-53-32,1-1,-1 0,2-1,-1 0,0-1,1 0,-1-1,24 0,42 10,-55-6,327 97,-325-95,0-1,0-2,32 4,42 8,-18 6,-27-7,1-1,1-4,0-1,86 3,-85-13,0 2,86 15,94 22,-189-32,0-2,1-2,49-3,-45-1,1 3,66 10,1 2,0-4,187-10,-125-3,1286 3,-1447-2,-1-1,1-1,-1-1,0-1,0 0,0-2,31-17,40-13,55-10,-40 14,154-71,-209 82,97-28,-40 16,-74 20,-1-1,48-31,1-1,-26 15,96-76,-37 24,-84 62,-1-2,-1-1,-1-1,-1-2,-2-1,44-64,27-44,-82 117,2 0,0 0,1 2,0 0,42-30,-28 22,-24 19,0 0,0 0,-1-1,0 0,-1 0,0-1,0 1,-1-1,0-1,-1 1,0-1,-1 1,0-1,-1 0,2-12,-1-18,-1-1,-6-74,-1 27,5-389,-2 456,-1 1,-1 0,-1-1,0 2,-2-1,-17-37,-15-50,20 23,14 57,-2 0,0 0,-2 0,0 1,-21-38,-72-152,61 121,4 8,4 0,4-2,-21-111,44 158,-1-77,6 78,-12-85,5 85,1-1,3 0,1-1,4-47,1 62,2-1,1 1,1-1,2 2,0-1,24-49,-20 47,0-2,-3 1,0-1,3-34,19-69,-15 75,12-86,-15 64,-3 3,-4-2,-7-139,-1 81,2-669,-2 745,-4 0,-1 1,-4 0,-25-84,-87-172,78 213,18 42,-54-145,75 191,-1 1,-1 1,-1 0,0 0,-1 0,-17-20,-79-78,75 87,0 0,-2 3,-1 0,-1 3,-39-19,30 21,-1 1,-50-12,73 24,-26-5,-1 3,1 1,-1 3,0 2,-76 6,-92-5,101-16,77 10,-63-5,29 10,0 4,0 2,-76 15,7-2,16-3,24 4,18-2,-125 8,119-16,0 4,1 5,-95 29,-9 2,90-26,-352 90,2 53,333-115,94-38,1 0,-2-1,0-2,0-1,0-1,-45 6,-78 5,92-9,-82 3,100-12,0 2,0 2,1 2,-1 2,-55 17,64-16,-1-1,0-2,0-2,-37 1,-134-7,72-1,32 1,-120 5,86 17,47-5,65-10,0 0,0 1,-29 14,30-12,-1 0,-1-1,-22 4,12-6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29.640"/>
    </inkml:context>
    <inkml:brush xml:id="br0">
      <inkml:brushProperty name="width" value="0.05" units="cm"/>
      <inkml:brushProperty name="height" value="0.05" units="cm"/>
      <inkml:brushProperty name="color" value="#E71224"/>
    </inkml:brush>
  </inkml:definitions>
  <inkml:trace contextRef="#ctx0" brushRef="#br0">1 652 24575,'0'4'0,"1"0"0,0 0 0,0 0 0,1 0 0,-1 0 0,1 0 0,0 0 0,0-1 0,0 1 0,0 0 0,6 5 0,34 38 0,-35-41 0,18 20 0,15 16 0,1-1 0,3-2 0,74 51 0,-83-66 0,0 2 0,-2 2 0,29 31 0,6 5 0,-54-54 0,-1 0 0,1-1 0,1-1 0,-1 0 0,20 7 0,-14-7 0,-1 1 0,27 18 0,-35-20 0,1 1 0,1-2 0,-1 0 0,1 0 0,0-1 0,0-1 0,1 0 0,-1-1 0,1-1 0,0 0 0,0 0 0,0-1 0,0-1 0,0-1 0,-1 0 0,1 0 0,26-8 0,9-5 0,0-3 0,-1-2 0,70-38 0,-22 9 0,5-3 0,-64 31 0,1 1 0,52-18 0,-68 29 0,-1-2 0,0 0 0,32-22 0,18-8 0,-47 26 0,0-1 0,-2 0 0,1-2 0,23-23 0,-22 18 0,1 2 0,43-28 0,134-58 0,-85 47 0,228-108 0,-210 113 0,-102 44 0,-1-3 0,0 0 0,-1-2 0,46-29 0,-66 37 0,0 1 0,0 0 0,1 1 0,-1 0 0,1 1 0,0 1 0,1 0 0,20-3 0,-14 3 0,0-1 0,34-12 0,3-11 67,94-60 0,9-6-1566,-128 79-5327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45.436"/>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46.1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46.68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3:13:47.2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endParaRPr lang="tr-TR"/>
          </a:p>
        </p:txBody>
      </p:sp>
      <p:sp>
        <p:nvSpPr>
          <p:cNvPr id="79875" name="Rectangle 3"/>
          <p:cNvSpPr>
            <a:spLocks noGrp="1" noChangeArrowheads="1"/>
          </p:cNvSpPr>
          <p:nvPr>
            <p:ph type="dt"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endParaRPr lang="tr-TR"/>
          </a:p>
        </p:txBody>
      </p:sp>
      <p:sp>
        <p:nvSpPr>
          <p:cNvPr id="79876" name="Rectangle 4"/>
          <p:cNvSpPr>
            <a:spLocks noGrp="1" noRot="1" noChangeAspect="1" noChangeArrowheads="1" noTextEdit="1"/>
          </p:cNvSpPr>
          <p:nvPr>
            <p:ph type="sldImg" idx="2"/>
          </p:nvPr>
        </p:nvSpPr>
        <p:spPr bwMode="auto">
          <a:xfrm>
            <a:off x="3341688" y="531813"/>
            <a:ext cx="3549650" cy="2662237"/>
          </a:xfrm>
          <a:prstGeom prst="rect">
            <a:avLst/>
          </a:prstGeom>
          <a:noFill/>
          <a:ln w="9525">
            <a:solidFill>
              <a:srgbClr val="000000"/>
            </a:solidFill>
            <a:miter lim="800000"/>
            <a:headEnd/>
            <a:tailEnd/>
          </a:ln>
          <a:effectLst/>
        </p:spPr>
      </p:sp>
      <p:sp>
        <p:nvSpPr>
          <p:cNvPr id="79877" name="Rectangle 5"/>
          <p:cNvSpPr>
            <a:spLocks noGrp="1" noChangeArrowheads="1"/>
          </p:cNvSpPr>
          <p:nvPr>
            <p:ph type="body" sz="quarter" idx="3"/>
          </p:nvPr>
        </p:nvSpPr>
        <p:spPr bwMode="auto">
          <a:xfrm>
            <a:off x="1023938" y="3371850"/>
            <a:ext cx="8186737" cy="31956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p>
        </p:txBody>
      </p:sp>
      <p:sp>
        <p:nvSpPr>
          <p:cNvPr id="79878" name="Rectangle 6"/>
          <p:cNvSpPr>
            <a:spLocks noGrp="1" noChangeArrowheads="1"/>
          </p:cNvSpPr>
          <p:nvPr>
            <p:ph type="ftr" sz="quarter" idx="4"/>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endParaRPr lang="tr-TR"/>
          </a:p>
        </p:txBody>
      </p:sp>
      <p:sp>
        <p:nvSpPr>
          <p:cNvPr id="79879" name="Rectangle 7"/>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fld id="{8B153843-1CF4-4938-B773-3DA6477B563D}" type="slidenum">
              <a:rPr lang="tr-TR"/>
              <a:pPr/>
              <a:t>‹#›</a:t>
            </a:fld>
            <a:endParaRPr lang="tr-T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B3BB2F9E-D962-4E2A-97F8-5412147CAE78}" type="slidenum">
              <a:rPr lang="en-US" altLang="en-US"/>
              <a:pPr/>
              <a:t>56</a:t>
            </a:fld>
            <a:endParaRPr lang="en-US" altLang="en-US"/>
          </a:p>
        </p:txBody>
      </p:sp>
      <p:sp>
        <p:nvSpPr>
          <p:cNvPr id="88067" name="Rectangle 2"/>
          <p:cNvSpPr>
            <a:spLocks noGrp="1" noRot="1" noChangeAspect="1" noChangeArrowheads="1" noTextEdit="1"/>
          </p:cNvSpPr>
          <p:nvPr>
            <p:ph type="sldImg"/>
          </p:nvPr>
        </p:nvSpPr>
        <p:spPr>
          <a:xfrm>
            <a:off x="1141413" y="685800"/>
            <a:ext cx="4575175" cy="3430588"/>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496DB67-D646-49F0-9A06-E6B6F459EB46}" type="slidenum">
              <a:rPr lang="en-US"/>
              <a:pPr/>
              <a:t>84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tr-TR"/>
              <a:t>7/7/2014</a:t>
            </a:r>
            <a:endParaRPr lang="en-US"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kumimoji="0" lang="en-US">
                <a:solidFill>
                  <a:schemeClr val="accent1">
                    <a:tint val="20000"/>
                  </a:schemeClr>
                </a:solidFill>
              </a:rPr>
              <a:t>Lecture Notes for E Alpaydın 2014 Introduction to Machine Learning 3e © The MIT Press (V1.0)</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D5BBC35B-A44B-4119-B8DA-DE9E3DFADA20}" type="slidenum">
              <a:rPr kumimoji="0" lang="en-US" smtClean="0"/>
              <a:pPr/>
              <a:t>‹#›</a:t>
            </a:fld>
            <a:endParaRPr kumimoji="0"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tr-TR"/>
              <a:t>7/7/2014</a:t>
            </a:r>
            <a:endParaRPr lang="en-US"/>
          </a:p>
        </p:txBody>
      </p:sp>
      <p:sp>
        <p:nvSpPr>
          <p:cNvPr id="5" name="Footer Placeholder 4"/>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6" name="Slide Number Placeholder 5"/>
          <p:cNvSpPr>
            <a:spLocks noGrp="1"/>
          </p:cNvSpPr>
          <p:nvPr>
            <p:ph type="sldNum" sz="quarter" idx="12"/>
          </p:nvPr>
        </p:nvSpPr>
        <p:spPr/>
        <p:txBody>
          <a:bodyPr/>
          <a:lstStyle/>
          <a:p>
            <a:fld id="{B2AEF01B-3E1B-4C8D-B011-36D712BFB2B7}"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tr-TR"/>
              <a:t>7/7/2014</a:t>
            </a:r>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Lecture Notes for E Alpaydın 2014 Introduction to Machine Learning 3e © The MIT Press (V1.0)</a:t>
            </a:r>
            <a:endParaRPr lang="tr-T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278F9C3F-35F6-4828-B0FA-F9989E488FE7}"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tr-TR"/>
              <a:t>7/7/2014</a:t>
            </a:r>
            <a:endParaRPr lang="en-US"/>
          </a:p>
        </p:txBody>
      </p:sp>
      <p:sp>
        <p:nvSpPr>
          <p:cNvPr id="5" name="Footer Placeholder 4"/>
          <p:cNvSpPr>
            <a:spLocks noGrp="1"/>
          </p:cNvSpPr>
          <p:nvPr>
            <p:ph type="ftr" sz="quarter" idx="11"/>
          </p:nvPr>
        </p:nvSpPr>
        <p:spPr/>
        <p:txBody>
          <a:bodyPr/>
          <a:lstStyle/>
          <a:p>
            <a:r>
              <a:rPr lang="en-US"/>
              <a:t>Lecture Notes for E Alpaydın 2014 Introduction to Machine Learning 3e © The MIT Press (V1.0)</a:t>
            </a:r>
            <a:endParaRPr lang="tr-TR"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F4C409-C017-451C-B236-E185BBA6E0E4}" type="slidenum">
              <a:rPr lang="tr-TR" smtClean="0"/>
              <a:pPr/>
              <a:t>‹#›</a:t>
            </a:fld>
            <a:endParaRPr lang="tr-TR"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tr-TR"/>
              <a:t>7/7/2014</a:t>
            </a:r>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BF0E594-9508-4F75-8FB2-7E9FCE92EA31}" type="slidenum">
              <a:rPr lang="tr-TR" smtClean="0"/>
              <a:pPr/>
              <a:t>‹#›</a:t>
            </a:fld>
            <a:endParaRPr lang="tr-TR"/>
          </a:p>
        </p:txBody>
      </p:sp>
      <p:sp>
        <p:nvSpPr>
          <p:cNvPr id="14" name="Footer Placeholder 13"/>
          <p:cNvSpPr>
            <a:spLocks noGrp="1"/>
          </p:cNvSpPr>
          <p:nvPr>
            <p:ph type="ftr" sz="quarter" idx="12"/>
          </p:nvPr>
        </p:nvSpPr>
        <p:spPr/>
        <p:txBody>
          <a:bodyPr/>
          <a:lstStyle/>
          <a:p>
            <a:r>
              <a:rPr lang="en-US"/>
              <a:t>Lecture Notes for E Alpaydın 2014 Introduction to Machine Learning 3e © The MIT Press (V1.0)</a:t>
            </a:r>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tr-TR"/>
              <a:t>7/7/2014</a:t>
            </a:r>
            <a:endParaRPr lang="en-US"/>
          </a:p>
        </p:txBody>
      </p:sp>
      <p:sp>
        <p:nvSpPr>
          <p:cNvPr id="10" name="Slide Number Placeholder 9"/>
          <p:cNvSpPr>
            <a:spLocks noGrp="1"/>
          </p:cNvSpPr>
          <p:nvPr>
            <p:ph type="sldNum" sz="quarter" idx="16"/>
          </p:nvPr>
        </p:nvSpPr>
        <p:spPr/>
        <p:txBody>
          <a:bodyPr rtlCol="0"/>
          <a:lstStyle/>
          <a:p>
            <a:fld id="{760FE00C-4B8F-47F3-A16C-D0D9B116FB63}" type="slidenum">
              <a:rPr lang="tr-TR" smtClean="0"/>
              <a:pPr/>
              <a:t>‹#›</a:t>
            </a:fld>
            <a:endParaRPr lang="tr-TR"/>
          </a:p>
        </p:txBody>
      </p:sp>
      <p:sp>
        <p:nvSpPr>
          <p:cNvPr id="12" name="Footer Placeholder 11"/>
          <p:cNvSpPr>
            <a:spLocks noGrp="1"/>
          </p:cNvSpPr>
          <p:nvPr>
            <p:ph type="ftr" sz="quarter" idx="17"/>
          </p:nvPr>
        </p:nvSpPr>
        <p:spPr/>
        <p:txBody>
          <a:bodyPr rtlCol="0"/>
          <a:lstStyle/>
          <a:p>
            <a:r>
              <a:rPr lang="en-US"/>
              <a:t>Lecture Notes for E Alpaydın 2014 Introduction to Machine Learning 3e © The MIT Press (V1.0)</a:t>
            </a:r>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tr-TR"/>
              <a:t>7/7/2014</a:t>
            </a:r>
            <a:endParaRPr lang="en-US"/>
          </a:p>
        </p:txBody>
      </p:sp>
      <p:sp>
        <p:nvSpPr>
          <p:cNvPr id="12" name="Slide Number Placeholder 11"/>
          <p:cNvSpPr>
            <a:spLocks noGrp="1"/>
          </p:cNvSpPr>
          <p:nvPr>
            <p:ph type="sldNum" sz="quarter" idx="16"/>
          </p:nvPr>
        </p:nvSpPr>
        <p:spPr/>
        <p:txBody>
          <a:bodyPr rtlCol="0"/>
          <a:lstStyle/>
          <a:p>
            <a:fld id="{5CE4C0FC-FB5E-4CD8-96B8-6699BA0E3345}" type="slidenum">
              <a:rPr lang="tr-TR" smtClean="0"/>
              <a:pPr/>
              <a:t>‹#›</a:t>
            </a:fld>
            <a:endParaRPr lang="tr-TR"/>
          </a:p>
        </p:txBody>
      </p:sp>
      <p:sp>
        <p:nvSpPr>
          <p:cNvPr id="14" name="Footer Placeholder 13"/>
          <p:cNvSpPr>
            <a:spLocks noGrp="1"/>
          </p:cNvSpPr>
          <p:nvPr>
            <p:ph type="ftr" sz="quarter" idx="17"/>
          </p:nvPr>
        </p:nvSpPr>
        <p:spPr/>
        <p:txBody>
          <a:bodyPr rtlCol="0"/>
          <a:lstStyle/>
          <a:p>
            <a:r>
              <a:rPr lang="en-US"/>
              <a:t>Lecture Notes for E Alpaydın 2014 Introduction to Machine Learning 3e © The MIT Press (V1.0)</a:t>
            </a:r>
            <a:endParaRPr lang="tr-T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tr-TR"/>
              <a:t>7/7/2014</a:t>
            </a:r>
            <a:endParaRPr lang="en-US"/>
          </a:p>
        </p:txBody>
      </p:sp>
      <p:sp>
        <p:nvSpPr>
          <p:cNvPr id="4" name="Footer Placeholder 3"/>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C4B51A6-28A7-47F6-AE2C-F4B123EFE55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tr-TR"/>
              <a:t>7/7/2014</a:t>
            </a:r>
            <a:endParaRPr lang="en-US"/>
          </a:p>
        </p:txBody>
      </p:sp>
      <p:sp>
        <p:nvSpPr>
          <p:cNvPr id="3" name="Footer Placeholder 2"/>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895849B-5B8D-4701-B904-178A9E77F54C}"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tr-TR"/>
              <a:t>7/7/2014</a:t>
            </a:r>
            <a:endParaRPr lang="en-US"/>
          </a:p>
        </p:txBody>
      </p:sp>
      <p:sp>
        <p:nvSpPr>
          <p:cNvPr id="6" name="Footer Placeholder 5"/>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BFE715C-B3C6-4904-A8B1-DB4C55920D83}" type="slidenum">
              <a:rPr lang="tr-TR" smtClean="0"/>
              <a:pPr/>
              <a:t>‹#›</a:t>
            </a:fld>
            <a:endParaRPr lang="tr-T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tr-TR"/>
              <a:t>7/7/2014</a:t>
            </a:r>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CE1536C-8D64-4D00-A372-4396C9E22901}" type="slidenum">
              <a:rPr lang="tr-TR" smtClean="0"/>
              <a:pPr/>
              <a:t>‹#›</a:t>
            </a:fld>
            <a:endParaRPr lang="tr-TR"/>
          </a:p>
        </p:txBody>
      </p:sp>
      <p:sp>
        <p:nvSpPr>
          <p:cNvPr id="14" name="Footer Placeholder 13"/>
          <p:cNvSpPr>
            <a:spLocks noGrp="1"/>
          </p:cNvSpPr>
          <p:nvPr>
            <p:ph type="ftr" sz="quarter" idx="12"/>
          </p:nvPr>
        </p:nvSpPr>
        <p:spPr>
          <a:xfrm>
            <a:off x="1600200" y="6248206"/>
            <a:ext cx="4572000" cy="365125"/>
          </a:xfrm>
        </p:spPr>
        <p:txBody>
          <a:bodyPr rtlCol="0"/>
          <a:lstStyle/>
          <a:p>
            <a:r>
              <a:rPr lang="en-US"/>
              <a:t>Lecture Notes for E Alpaydın 2014 Introduction to Machine Learning 3e © The MIT Press (V1.0)</a:t>
            </a:r>
            <a:endParaRPr lang="tr-T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tr-TR"/>
              <a:t>7/7/2014</a:t>
            </a:r>
            <a:endParaRPr lang="en-US" sz="1000" dirty="0">
              <a:solidFill>
                <a:schemeClr val="tx1"/>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Lecture Notes for E Alpaydın 2014 Introduction to Machine Learning 3e © The MIT Press (V1.0)</a:t>
            </a:r>
            <a:endParaRPr lang="tr-TR"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A4DA0FD2-D456-4FC5-A587-87644C4EB2D1}" type="slidenum">
              <a:rPr lang="tr-TR" smtClean="0"/>
              <a:pPr/>
              <a:t>‹#›</a:t>
            </a:fld>
            <a:endParaRPr lang="tr-TR"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2.png"/><Relationship Id="rId7" Type="http://schemas.openxmlformats.org/officeDocument/2006/relationships/image" Target="../media/image69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10.png"/><Relationship Id="rId5" Type="http://schemas.openxmlformats.org/officeDocument/2006/relationships/image" Target="../media/image74.png"/><Relationship Id="rId10" Type="http://schemas.openxmlformats.org/officeDocument/2006/relationships/customXml" Target="../ink/ink5.xml"/><Relationship Id="rId4" Type="http://schemas.openxmlformats.org/officeDocument/2006/relationships/image" Target="../media/image73.png"/><Relationship Id="rId9" Type="http://schemas.openxmlformats.org/officeDocument/2006/relationships/image" Target="../media/image700.png"/></Relationships>
</file>

<file path=ppt/slides/_rels/slide10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720.png"/><Relationship Id="rId7" Type="http://schemas.openxmlformats.org/officeDocument/2006/relationships/customXml" Target="../ink/ink10.xml"/><Relationship Id="rId2"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customXml" Target="../ink/ink8.xml"/><Relationship Id="rId4" Type="http://schemas.openxmlformats.org/officeDocument/2006/relationships/customXml" Target="../ink/ink7.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oogle.com/search?sca_esv=a95b1a567a7f3cbf&amp;rlz=1C1CHBD_enIN973IN973&amp;sxsrf=AE3TifNcSEMwG1bUUi_-rupFgWrDNgCHRA%3A1759857288584&amp;q=regression+models&amp;sa=X&amp;ved=2ahUKEwi0j6qky5KQAxUmS2wGHVwSKtAQxccNegQIHxAC&amp;mstk=AUtExfBPT4-yz16yuFJSmXr-HmSqqMaX-aElutXue42qs3kIE0ZZjUHZBZpuzNduwctWp_8LNe_djKqI_QX7WfZUo47Z34JBGz3R491Fw0ZPXEOpmaVcaqwNKn17sWxha0qXgDXQHW69fkSlBMBPo5lZNspcRyFyv4r_mTsHBFbJwTu6SXVNzk9tW5FJHJA3-uiwSOXVHjc6l8vpW8X92GYiNa7DcDQdIu5jOSIzAt-nRghK786Qk_Bc-DUZbAdh-2i3birRa25sex9z2Uif5o54zsI2YC5k8XFB4_KCEh4SjKqdbQ&amp;csui=3" TargetMode="External"/><Relationship Id="rId2" Type="http://schemas.openxmlformats.org/officeDocument/2006/relationships/hyperlink" Target="https://www.google.com/search?sca_esv=a95b1a567a7f3cbf&amp;rlz=1C1CHBD_enIN973IN973&amp;sxsrf=AE3TifNcSEMwG1bUUi_-rupFgWrDNgCHRA%3A1759857288584&amp;q=k-Nearest+Neighbors+%28KNN%29&amp;sa=X&amp;ved=2ahUKEwi0j6qky5KQAxUmS2wGHVwSKtAQxccNegQIHxAB&amp;mstk=AUtExfBPT4-yz16yuFJSmXr-HmSqqMaX-aElutXue42qs3kIE0ZZjUHZBZpuzNduwctWp_8LNe_djKqI_QX7WfZUo47Z34JBGz3R491Fw0ZPXEOpmaVcaqwNKn17sWxha0qXgDXQHW69fkSlBMBPo5lZNspcRyFyv4r_mTsHBFbJwTu6SXVNzk9tW5FJHJA3-uiwSOXVHjc6l8vpW8X92GYiNa7DcDQdIu5jOSIzAt-nRghK786Qk_Bc-DUZbAdh-2i3birRa25sex9z2Uif5o54zsI2YC5k8XFB4_KCEh4SjKqdbQ&amp;csui=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m/search?sca_esv=a95b1a567a7f3cbf&amp;rlz=1C1CHBD_enIN973IN973&amp;cs=0&amp;sxsrf=AE3TifMBWbvGDTr7SamJ_3gZ61wQDFEFGw%3A1759857429772&amp;q=autoencoders&amp;sa=X&amp;ved=2ahUKEwi087bny5KQAxUASmwGHWqPL1kQxccNegQIBhAC&amp;mstk=AUtExfCSkwpApsgNS9HZ6pgPaWjuL5S5fnEYZUo3Cz6WP4ZoUDgsjoofd4PGe4ITZ-DQwl1TuUT2ENCZJ7SZsUs0Qog4hTuIu_9-hbTXGwNBmAtcQs5Oyn6kwDV50QipVuvGXkGdGWUoIT-PB8smRn7bCAiv-O3zPufz7P640vv7W2Ln93iA8PMZBBhd9Tm_qcZwp8rENJq5Qtl5aIY3AjZGbIQIjbeZiJTBcGkrTBIrQWvsEgjsHg4NcBENxtgwEmL51Aztnb2HiNoPNWwweFi4aZz3nOGb_qT0g-hUmoC30FtoVQ&amp;csui=3" TargetMode="External"/><Relationship Id="rId2" Type="http://schemas.openxmlformats.org/officeDocument/2006/relationships/hyperlink" Target="https://www.google.com/search?sca_esv=a95b1a567a7f3cbf&amp;rlz=1C1CHBD_enIN973IN973&amp;cs=0&amp;sxsrf=AE3TifMBWbvGDTr7SamJ_3gZ61wQDFEFGw%3A1759857429772&amp;q=Convolutional+Neural+Networks&amp;sa=X&amp;ved=2ahUKEwi087bny5KQAxUASmwGHWqPL1kQxccNegQIBhAB&amp;mstk=AUtExfCSkwpApsgNS9HZ6pgPaWjuL5S5fnEYZUo3Cz6WP4ZoUDgsjoofd4PGe4ITZ-DQwl1TuUT2ENCZJ7SZsUs0Qog4hTuIu_9-hbTXGwNBmAtcQs5Oyn6kwDV50QipVuvGXkGdGWUoIT-PB8smRn7bCAiv-O3zPufz7P640vv7W2Ln93iA8PMZBBhd9Tm_qcZwp8rENJq5Qtl5aIY3AjZGbIQIjbeZiJTBcGkrTBIrQWvsEgjsHg4NcBENxtgwEmL51Aztnb2HiNoPNWwweFi4aZz3nOGb_qT0g-hUmoC30FtoVQ&amp;csui=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search?sca_esv=f0917c4e94fcca3f&amp;rlz=1C1CHBD_enIN973IN973&amp;sxsrf=AE3TifMsjjWCaQ8PqZkPvoV9McJsQJ9dsg%3A1759933269190&amp;q=Batch+Size&amp;sa=X&amp;ved=2ahUKEwicrNqq5pSQAxW6xzgGHcX5HfIQxccNegUI2wMQAQ&amp;mstk=AUtExfD68fUdzcpQGVjzwkKN_CaMNvEKHLOSxWoPyn5ZZa6pI2Tu_A4KWPH8ufBwH6ZtSH3M5yHze-g16yS2XGxhMioILGYaaJF7PfAItnz7Unq_OyggX8Sw-brCkUFzGHTjb2rR4qLpzMgmnp-KPQr0LqhhNOLrz3fHCn5Vce7-jElKQOE&amp;csui=3" TargetMode="External"/><Relationship Id="rId2" Type="http://schemas.openxmlformats.org/officeDocument/2006/relationships/hyperlink" Target="https://www.google.com/search?sca_esv=f0917c4e94fcca3f&amp;rlz=1C1CHBD_enIN973IN973&amp;sxsrf=AE3TifMsjjWCaQ8PqZkPvoV9McJsQJ9dsg%3A1759933269190&amp;q=Learning+Rate&amp;sa=X&amp;ved=2ahUKEwicrNqq5pSQAxW6xzgGHcX5HfIQxccNegUI0AMQAQ&amp;mstk=AUtExfD68fUdzcpQGVjzwkKN_CaMNvEKHLOSxWoPyn5ZZa6pI2Tu_A4KWPH8ufBwH6ZtSH3M5yHze-g16yS2XGxhMioILGYaaJF7PfAItnz7Unq_OyggX8Sw-brCkUFzGHTjb2rR4qLpzMgmnp-KPQr0LqhhNOLrz3fHCn5Vce7-jElKQOE&amp;csui=3" TargetMode="External"/><Relationship Id="rId1" Type="http://schemas.openxmlformats.org/officeDocument/2006/relationships/slideLayout" Target="../slideLayouts/slideLayout2.xml"/><Relationship Id="rId5" Type="http://schemas.openxmlformats.org/officeDocument/2006/relationships/hyperlink" Target="https://www.google.com/search?sca_esv=f0917c4e94fcca3f&amp;rlz=1C1CHBD_enIN973IN973&amp;sxsrf=AE3TifMsjjWCaQ8PqZkPvoV9McJsQJ9dsg%3A1759933269190&amp;q=Number+of+Layers%2FNodes&amp;sa=X&amp;ved=2ahUKEwicrNqq5pSQAxW6xzgGHcX5HfIQxccNegUI0QMQAQ&amp;mstk=AUtExfD68fUdzcpQGVjzwkKN_CaMNvEKHLOSxWoPyn5ZZa6pI2Tu_A4KWPH8ufBwH6ZtSH3M5yHze-g16yS2XGxhMioILGYaaJF7PfAItnz7Unq_OyggX8Sw-brCkUFzGHTjb2rR4qLpzMgmnp-KPQr0LqhhNOLrz3fHCn5Vce7-jElKQOE&amp;csui=3" TargetMode="External"/><Relationship Id="rId4" Type="http://schemas.openxmlformats.org/officeDocument/2006/relationships/hyperlink" Target="https://www.google.com/search?sca_esv=f0917c4e94fcca3f&amp;rlz=1C1CHBD_enIN973IN973&amp;sxsrf=AE3TifMsjjWCaQ8PqZkPvoV9McJsQJ9dsg%3A1759933269190&amp;q=Number+of+Epochs&amp;sa=X&amp;ved=2ahUKEwicrNqq5pSQAxW6xzgGHcX5HfIQxccNegUI3AMQAQ&amp;mstk=AUtExfD68fUdzcpQGVjzwkKN_CaMNvEKHLOSxWoPyn5ZZa6pI2Tu_A4KWPH8ufBwH6ZtSH3M5yHze-g16yS2XGxhMioILGYaaJF7PfAItnz7Unq_OyggX8Sw-brCkUFzGHTjb2rR4qLpzMgmnp-KPQr0LqhhNOLrz3fHCn5Vce7-jElKQOE&amp;csui=3"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0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4.wmf"/></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BC3AA06-F746-DA5C-A519-0D57AD0E3B8C}"/>
              </a:ext>
            </a:extLst>
          </p:cNvPr>
          <p:cNvSpPr>
            <a:spLocks noGrp="1"/>
          </p:cNvSpPr>
          <p:nvPr>
            <p:ph type="body" idx="1"/>
          </p:nvPr>
        </p:nvSpPr>
        <p:spPr>
          <a:xfrm>
            <a:off x="359024" y="2996952"/>
            <a:ext cx="8784976" cy="3077615"/>
          </a:xfrm>
        </p:spPr>
        <p:txBody>
          <a:bodyPr>
            <a:normAutofit fontScale="55000" lnSpcReduction="20000"/>
          </a:bodyPr>
          <a:lstStyle/>
          <a:p>
            <a:endParaRPr lang="en-US" dirty="0"/>
          </a:p>
          <a:p>
            <a:r>
              <a:rPr lang="en-US" sz="5100" dirty="0"/>
              <a:t>7</a:t>
            </a:r>
            <a:r>
              <a:rPr lang="en-US" sz="5100" baseline="30000" dirty="0"/>
              <a:t>th</a:t>
            </a:r>
            <a:r>
              <a:rPr lang="en-US" sz="5100" dirty="0"/>
              <a:t> Sem BE : Professional Elective Course :22CS721</a:t>
            </a:r>
          </a:p>
          <a:p>
            <a:r>
              <a:rPr lang="en-US" sz="5100" dirty="0"/>
              <a:t>3</a:t>
            </a:r>
            <a:r>
              <a:rPr lang="en-US" sz="5100" baseline="30000" dirty="0"/>
              <a:t>rd</a:t>
            </a:r>
            <a:r>
              <a:rPr lang="en-US" sz="5100" dirty="0"/>
              <a:t> Sem MSc. CS(AIML): 23MSAI310 </a:t>
            </a:r>
          </a:p>
          <a:p>
            <a:endParaRPr lang="en-US" sz="5100" b="1" dirty="0"/>
          </a:p>
          <a:p>
            <a:r>
              <a:rPr lang="en-US" sz="5100" b="1" dirty="0">
                <a:solidFill>
                  <a:srgbClr val="FF0000"/>
                </a:solidFill>
              </a:rPr>
              <a:t>Course Tutors: </a:t>
            </a:r>
          </a:p>
          <a:p>
            <a:r>
              <a:rPr lang="en-US" sz="5100" b="1" dirty="0">
                <a:solidFill>
                  <a:srgbClr val="FF0000"/>
                </a:solidFill>
              </a:rPr>
              <a:t>           </a:t>
            </a:r>
            <a:r>
              <a:rPr lang="en-US" sz="5100" b="1" dirty="0">
                <a:solidFill>
                  <a:srgbClr val="0070C0"/>
                </a:solidFill>
              </a:rPr>
              <a:t>Dr.Srinath.S, </a:t>
            </a:r>
            <a:r>
              <a:rPr lang="en-US" sz="5100" b="1" dirty="0" err="1">
                <a:solidFill>
                  <a:srgbClr val="0070C0"/>
                </a:solidFill>
              </a:rPr>
              <a:t>Rakshitha</a:t>
            </a:r>
            <a:r>
              <a:rPr lang="en-US" sz="5100" b="1" dirty="0">
                <a:solidFill>
                  <a:srgbClr val="0070C0"/>
                </a:solidFill>
              </a:rPr>
              <a:t> R, </a:t>
            </a:r>
            <a:r>
              <a:rPr lang="en-US" sz="5100" b="1" dirty="0" err="1">
                <a:solidFill>
                  <a:srgbClr val="0070C0"/>
                </a:solidFill>
              </a:rPr>
              <a:t>Divya</a:t>
            </a:r>
            <a:r>
              <a:rPr lang="en-US" sz="5100" b="1" dirty="0">
                <a:solidFill>
                  <a:srgbClr val="0070C0"/>
                </a:solidFill>
              </a:rPr>
              <a:t> HN</a:t>
            </a:r>
          </a:p>
          <a:p>
            <a:r>
              <a:rPr lang="en-US" sz="5100" b="1" dirty="0">
                <a:solidFill>
                  <a:srgbClr val="FF0000"/>
                </a:solidFill>
              </a:rPr>
              <a:t>           </a:t>
            </a:r>
            <a:r>
              <a:rPr lang="en-US" sz="5100" b="1" dirty="0">
                <a:solidFill>
                  <a:srgbClr val="0070C0"/>
                </a:solidFill>
              </a:rPr>
              <a:t>Department of CSE, JSS STU, Mysuru-6</a:t>
            </a:r>
            <a:endParaRPr lang="en-IN" sz="5100" b="1" dirty="0">
              <a:solidFill>
                <a:srgbClr val="0070C0"/>
              </a:solidFill>
            </a:endParaRPr>
          </a:p>
        </p:txBody>
      </p:sp>
      <p:sp>
        <p:nvSpPr>
          <p:cNvPr id="5" name="Title 4">
            <a:extLst>
              <a:ext uri="{FF2B5EF4-FFF2-40B4-BE49-F238E27FC236}">
                <a16:creationId xmlns:a16="http://schemas.microsoft.com/office/drawing/2014/main" id="{291CDC7B-D832-B743-83EA-02FCA9892AB9}"/>
              </a:ext>
            </a:extLst>
          </p:cNvPr>
          <p:cNvSpPr>
            <a:spLocks noGrp="1"/>
          </p:cNvSpPr>
          <p:nvPr>
            <p:ph type="title"/>
          </p:nvPr>
        </p:nvSpPr>
        <p:spPr/>
        <p:txBody>
          <a:bodyPr>
            <a:noAutofit/>
          </a:bodyPr>
          <a:lstStyle/>
          <a:p>
            <a:r>
              <a:rPr lang="en-US" dirty="0"/>
              <a:t>Deep Learning Architecture</a:t>
            </a:r>
            <a:endParaRPr lang="en-IN" dirty="0"/>
          </a:p>
        </p:txBody>
      </p:sp>
    </p:spTree>
    <p:extLst>
      <p:ext uri="{BB962C8B-B14F-4D97-AF65-F5344CB8AC3E}">
        <p14:creationId xmlns:p14="http://schemas.microsoft.com/office/powerpoint/2010/main" val="63975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4726-550A-4E14-ACF1-58C46B1CDD90}"/>
              </a:ext>
            </a:extLst>
          </p:cNvPr>
          <p:cNvSpPr>
            <a:spLocks noGrp="1"/>
          </p:cNvSpPr>
          <p:nvPr>
            <p:ph type="title"/>
          </p:nvPr>
        </p:nvSpPr>
        <p:spPr>
          <a:xfrm>
            <a:off x="533400" y="718234"/>
            <a:ext cx="8359080" cy="553988"/>
          </a:xfrm>
        </p:spPr>
        <p:txBody>
          <a:bodyPr>
            <a:normAutofit fontScale="90000"/>
          </a:bodyPr>
          <a:lstStyle/>
          <a:p>
            <a:r>
              <a:rPr lang="en-US" sz="3100" b="1" dirty="0">
                <a:effectLst/>
                <a:latin typeface="Times New Roman" panose="02020603050405020304" pitchFamily="18" charset="0"/>
                <a:ea typeface="Times New Roman" panose="02020603050405020304" pitchFamily="18" charset="0"/>
              </a:rPr>
              <a:t>UNIT – 1   Machine Learning Basics</a:t>
            </a:r>
            <a:endParaRPr lang="en-IN" dirty="0"/>
          </a:p>
        </p:txBody>
      </p:sp>
      <p:sp>
        <p:nvSpPr>
          <p:cNvPr id="3" name="Slide Number Placeholder 2">
            <a:extLst>
              <a:ext uri="{FF2B5EF4-FFF2-40B4-BE49-F238E27FC236}">
                <a16:creationId xmlns:a16="http://schemas.microsoft.com/office/drawing/2014/main" id="{5D68083F-70EC-47BC-9D0A-543BE111E926}"/>
              </a:ext>
            </a:extLst>
          </p:cNvPr>
          <p:cNvSpPr>
            <a:spLocks noGrp="1"/>
          </p:cNvSpPr>
          <p:nvPr>
            <p:ph type="sldNum" sz="quarter" idx="12"/>
          </p:nvPr>
        </p:nvSpPr>
        <p:spPr/>
        <p:txBody>
          <a:bodyPr>
            <a:normAutofit fontScale="40000" lnSpcReduction="20000"/>
          </a:bodyPr>
          <a:lstStyle/>
          <a:p>
            <a:r>
              <a:rPr lang="en-US" dirty="0"/>
              <a:t>1	</a:t>
            </a:r>
            <a:endParaRPr lang="tr-TR" dirty="0"/>
          </a:p>
        </p:txBody>
      </p:sp>
      <p:sp>
        <p:nvSpPr>
          <p:cNvPr id="4" name="Content Placeholder 3">
            <a:extLst>
              <a:ext uri="{FF2B5EF4-FFF2-40B4-BE49-F238E27FC236}">
                <a16:creationId xmlns:a16="http://schemas.microsoft.com/office/drawing/2014/main" id="{3F798867-F61C-4CDE-8CE4-A4247A8AE6A6}"/>
              </a:ext>
            </a:extLst>
          </p:cNvPr>
          <p:cNvSpPr>
            <a:spLocks noGrp="1"/>
          </p:cNvSpPr>
          <p:nvPr>
            <p:ph sz="quarter" idx="1"/>
          </p:nvPr>
        </p:nvSpPr>
        <p:spPr>
          <a:xfrm>
            <a:off x="395536" y="1778268"/>
            <a:ext cx="8153400" cy="4495800"/>
          </a:xfrm>
        </p:spPr>
        <p:txBody>
          <a:bodyPr/>
          <a:lstStyle/>
          <a:p>
            <a:pPr marL="0" indent="0" algn="just">
              <a:buNone/>
            </a:pPr>
            <a:r>
              <a:rPr lang="en-US" b="1" dirty="0"/>
              <a:t>1. Machine Learning Basics:</a:t>
            </a:r>
            <a:r>
              <a:rPr lang="en-US" dirty="0"/>
              <a:t> Learning Algorithms, Capacity, Overfitting and Underfitting, Hyperparameters and Validation Sets, Estimator, Bias and Variance, Maximum Likelihood Estimation, Bayesian Statistics, Supervised Learning Algorithms, Unsupervised Learning Algorithms, Stochastic Gradient Descent, building a Machine Learning Algorithm, Challenges Motivating Deep Learning.</a:t>
            </a:r>
          </a:p>
          <a:p>
            <a:pPr algn="just"/>
            <a:endParaRPr lang="en-IN" dirty="0"/>
          </a:p>
        </p:txBody>
      </p:sp>
    </p:spTree>
    <p:extLst>
      <p:ext uri="{BB962C8B-B14F-4D97-AF65-F5344CB8AC3E}">
        <p14:creationId xmlns:p14="http://schemas.microsoft.com/office/powerpoint/2010/main" val="2598146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4BEC8A-E92D-4399-A534-EDA69129BB2E}"/>
              </a:ext>
            </a:extLst>
          </p:cNvPr>
          <p:cNvSpPr>
            <a:spLocks noGrp="1"/>
          </p:cNvSpPr>
          <p:nvPr>
            <p:ph type="title"/>
          </p:nvPr>
        </p:nvSpPr>
        <p:spPr>
          <a:xfrm>
            <a:off x="14160" y="470430"/>
            <a:ext cx="9052498" cy="457011"/>
          </a:xfrm>
        </p:spPr>
        <p:txBody>
          <a:bodyPr>
            <a:noAutofit/>
          </a:bodyPr>
          <a:lstStyle/>
          <a:p>
            <a:r>
              <a:rPr lang="en-US" sz="2540" dirty="0">
                <a:solidFill>
                  <a:srgbClr val="0070C0"/>
                </a:solidFill>
              </a:rPr>
              <a:t>Example to show requirement of Dimensionality reduction</a:t>
            </a:r>
            <a:endParaRPr lang="en-IN" sz="2540" dirty="0">
              <a:solidFill>
                <a:srgbClr val="0070C0"/>
              </a:solidFill>
            </a:endParaRPr>
          </a:p>
        </p:txBody>
      </p:sp>
      <p:sp>
        <p:nvSpPr>
          <p:cNvPr id="10" name="Content Placeholder 9">
            <a:extLst>
              <a:ext uri="{FF2B5EF4-FFF2-40B4-BE49-F238E27FC236}">
                <a16:creationId xmlns:a16="http://schemas.microsoft.com/office/drawing/2014/main" id="{2F4DE82C-2493-4B62-86D2-A10CC3DD3B88}"/>
              </a:ext>
            </a:extLst>
          </p:cNvPr>
          <p:cNvSpPr>
            <a:spLocks noGrp="1"/>
          </p:cNvSpPr>
          <p:nvPr>
            <p:ph idx="1"/>
          </p:nvPr>
        </p:nvSpPr>
        <p:spPr>
          <a:xfrm>
            <a:off x="251520" y="1700808"/>
            <a:ext cx="8229600" cy="3017309"/>
          </a:xfrm>
        </p:spPr>
        <p:txBody>
          <a:bodyPr/>
          <a:lstStyle/>
          <a:p>
            <a:pPr algn="just"/>
            <a:r>
              <a:rPr lang="en-US" dirty="0"/>
              <a:t>In this example important features to decide the price are town, area and  plot size. Features like number of bathroom and trees nearby may not be significant, hence can be dropped.</a:t>
            </a:r>
            <a:endParaRPr lang="en-IN" dirty="0"/>
          </a:p>
        </p:txBody>
      </p:sp>
      <p:pic>
        <p:nvPicPr>
          <p:cNvPr id="12" name="Picture 11">
            <a:extLst>
              <a:ext uri="{FF2B5EF4-FFF2-40B4-BE49-F238E27FC236}">
                <a16:creationId xmlns:a16="http://schemas.microsoft.com/office/drawing/2014/main" id="{C00C0770-9F3A-4418-89FB-B26DFAC89CC5}"/>
              </a:ext>
            </a:extLst>
          </p:cNvPr>
          <p:cNvPicPr>
            <a:picLocks noChangeAspect="1"/>
          </p:cNvPicPr>
          <p:nvPr/>
        </p:nvPicPr>
        <p:blipFill>
          <a:blip r:embed="rId2"/>
          <a:stretch>
            <a:fillRect/>
          </a:stretch>
        </p:blipFill>
        <p:spPr>
          <a:xfrm>
            <a:off x="1331640" y="3906152"/>
            <a:ext cx="6592352" cy="2619192"/>
          </a:xfrm>
          <a:prstGeom prst="rect">
            <a:avLst/>
          </a:prstGeom>
        </p:spPr>
      </p:pic>
    </p:spTree>
    <p:extLst>
      <p:ext uri="{BB962C8B-B14F-4D97-AF65-F5344CB8AC3E}">
        <p14:creationId xmlns:p14="http://schemas.microsoft.com/office/powerpoint/2010/main" val="4206982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567755-07B4-45B8-B7C6-2A1FB37A485D}"/>
              </a:ext>
            </a:extLst>
          </p:cNvPr>
          <p:cNvSpPr>
            <a:spLocks noGrp="1"/>
          </p:cNvSpPr>
          <p:nvPr>
            <p:ph type="title"/>
          </p:nvPr>
        </p:nvSpPr>
        <p:spPr/>
        <p:txBody>
          <a:bodyPr/>
          <a:lstStyle/>
          <a:p>
            <a:r>
              <a:rPr lang="en-US" dirty="0"/>
              <a:t>PCA</a:t>
            </a:r>
            <a:endParaRPr lang="en-IN" dirty="0"/>
          </a:p>
        </p:txBody>
      </p:sp>
      <p:sp>
        <p:nvSpPr>
          <p:cNvPr id="6" name="Content Placeholder 5">
            <a:extLst>
              <a:ext uri="{FF2B5EF4-FFF2-40B4-BE49-F238E27FC236}">
                <a16:creationId xmlns:a16="http://schemas.microsoft.com/office/drawing/2014/main" id="{C71F4EF8-D70F-4849-A367-935C69FCD625}"/>
              </a:ext>
            </a:extLst>
          </p:cNvPr>
          <p:cNvSpPr>
            <a:spLocks noGrp="1"/>
          </p:cNvSpPr>
          <p:nvPr>
            <p:ph idx="1"/>
          </p:nvPr>
        </p:nvSpPr>
        <p:spPr>
          <a:xfrm>
            <a:off x="137222" y="2088093"/>
            <a:ext cx="8869557" cy="3489718"/>
          </a:xfrm>
        </p:spPr>
        <p:txBody>
          <a:bodyPr>
            <a:normAutofit/>
          </a:bodyPr>
          <a:lstStyle/>
          <a:p>
            <a:r>
              <a:rPr lang="en-US" dirty="0"/>
              <a:t>PCA is a method of Dimensionality Reduction.</a:t>
            </a:r>
          </a:p>
          <a:p>
            <a:r>
              <a:rPr lang="en-US" dirty="0">
                <a:solidFill>
                  <a:srgbClr val="0070C0"/>
                </a:solidFill>
              </a:rPr>
              <a:t>PCA is a process of identifying Principal Components of the samples.</a:t>
            </a:r>
          </a:p>
          <a:p>
            <a:r>
              <a:rPr lang="en-US" dirty="0"/>
              <a:t>It tries to address the problem of overfitting.</a:t>
            </a:r>
          </a:p>
          <a:p>
            <a:pPr marL="0" indent="0">
              <a:buNone/>
            </a:pPr>
            <a:endParaRPr lang="en-IN" dirty="0"/>
          </a:p>
        </p:txBody>
      </p:sp>
    </p:spTree>
    <p:extLst>
      <p:ext uri="{BB962C8B-B14F-4D97-AF65-F5344CB8AC3E}">
        <p14:creationId xmlns:p14="http://schemas.microsoft.com/office/powerpoint/2010/main" val="884404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CD59-65EC-4CAA-89DE-4C9EA22ADDA3}"/>
              </a:ext>
            </a:extLst>
          </p:cNvPr>
          <p:cNvSpPr>
            <a:spLocks noGrp="1"/>
          </p:cNvSpPr>
          <p:nvPr>
            <p:ph type="title"/>
          </p:nvPr>
        </p:nvSpPr>
        <p:spPr>
          <a:xfrm>
            <a:off x="0" y="548680"/>
            <a:ext cx="9144000" cy="457011"/>
          </a:xfrm>
        </p:spPr>
        <p:txBody>
          <a:bodyPr>
            <a:noAutofit/>
          </a:bodyPr>
          <a:lstStyle/>
          <a:p>
            <a:r>
              <a:rPr lang="en-US" sz="3048" dirty="0"/>
              <a:t>Example for PCA (from SK learn (</a:t>
            </a:r>
            <a:r>
              <a:rPr lang="en-US" sz="3048" dirty="0" err="1"/>
              <a:t>SciKit</a:t>
            </a:r>
            <a:r>
              <a:rPr lang="en-US" sz="3048" dirty="0"/>
              <a:t> Learn) library)</a:t>
            </a:r>
            <a:endParaRPr lang="en-IN" sz="3048" dirty="0"/>
          </a:p>
        </p:txBody>
      </p:sp>
      <p:pic>
        <p:nvPicPr>
          <p:cNvPr id="5" name="Content Placeholder 4">
            <a:extLst>
              <a:ext uri="{FF2B5EF4-FFF2-40B4-BE49-F238E27FC236}">
                <a16:creationId xmlns:a16="http://schemas.microsoft.com/office/drawing/2014/main" id="{095EBE73-6BCC-43E4-B615-1B715FDE46EA}"/>
              </a:ext>
            </a:extLst>
          </p:cNvPr>
          <p:cNvPicPr>
            <a:picLocks noGrp="1" noChangeAspect="1"/>
          </p:cNvPicPr>
          <p:nvPr>
            <p:ph idx="1"/>
          </p:nvPr>
        </p:nvPicPr>
        <p:blipFill>
          <a:blip r:embed="rId2"/>
          <a:stretch>
            <a:fillRect/>
          </a:stretch>
        </p:blipFill>
        <p:spPr>
          <a:xfrm>
            <a:off x="320099" y="1844824"/>
            <a:ext cx="8412363" cy="4176464"/>
          </a:xfrm>
        </p:spPr>
      </p:pic>
    </p:spTree>
    <p:extLst>
      <p:ext uri="{BB962C8B-B14F-4D97-AF65-F5344CB8AC3E}">
        <p14:creationId xmlns:p14="http://schemas.microsoft.com/office/powerpoint/2010/main" val="2026143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9F04-241B-4EC8-9BB8-09C7E0EA3FEE}"/>
              </a:ext>
            </a:extLst>
          </p:cNvPr>
          <p:cNvSpPr>
            <a:spLocks noGrp="1"/>
          </p:cNvSpPr>
          <p:nvPr>
            <p:ph type="title"/>
          </p:nvPr>
        </p:nvSpPr>
        <p:spPr>
          <a:xfrm>
            <a:off x="323528" y="510143"/>
            <a:ext cx="3384376" cy="595228"/>
          </a:xfrm>
        </p:spPr>
        <p:txBody>
          <a:bodyPr>
            <a:normAutofit/>
          </a:bodyPr>
          <a:lstStyle/>
          <a:p>
            <a:r>
              <a:rPr lang="en-US" sz="2800" dirty="0"/>
              <a:t>What </a:t>
            </a:r>
            <a:r>
              <a:rPr lang="en-US" sz="3200" dirty="0"/>
              <a:t>does</a:t>
            </a:r>
            <a:r>
              <a:rPr lang="en-US" sz="2800" dirty="0"/>
              <a:t> PCA do?</a:t>
            </a:r>
            <a:endParaRPr lang="en-IN" sz="2800" dirty="0"/>
          </a:p>
        </p:txBody>
      </p:sp>
      <p:sp>
        <p:nvSpPr>
          <p:cNvPr id="3" name="Content Placeholder 2">
            <a:extLst>
              <a:ext uri="{FF2B5EF4-FFF2-40B4-BE49-F238E27FC236}">
                <a16:creationId xmlns:a16="http://schemas.microsoft.com/office/drawing/2014/main" id="{152CB58F-D23D-474C-997C-1564C22572AF}"/>
              </a:ext>
            </a:extLst>
          </p:cNvPr>
          <p:cNvSpPr>
            <a:spLocks noGrp="1"/>
          </p:cNvSpPr>
          <p:nvPr>
            <p:ph idx="1"/>
          </p:nvPr>
        </p:nvSpPr>
        <p:spPr>
          <a:xfrm>
            <a:off x="3126270" y="1630892"/>
            <a:ext cx="5954216" cy="5110476"/>
          </a:xfrm>
        </p:spPr>
        <p:txBody>
          <a:bodyPr>
            <a:normAutofit fontScale="77500" lnSpcReduction="20000"/>
          </a:bodyPr>
          <a:lstStyle/>
          <a:p>
            <a:pPr algn="just"/>
            <a:r>
              <a:rPr lang="en-US" sz="3100" dirty="0">
                <a:solidFill>
                  <a:srgbClr val="FF0000"/>
                </a:solidFill>
              </a:rPr>
              <a:t>To address overfitting, reduce the dimension, without loosing the information.</a:t>
            </a:r>
          </a:p>
          <a:p>
            <a:pPr algn="just"/>
            <a:endParaRPr lang="en-US" sz="3100" dirty="0">
              <a:solidFill>
                <a:srgbClr val="FF0000"/>
              </a:solidFill>
            </a:endParaRPr>
          </a:p>
          <a:p>
            <a:pPr algn="just"/>
            <a:r>
              <a:rPr lang="en-US" sz="3100" dirty="0"/>
              <a:t>In this example two dimension is reduced to single dimension.</a:t>
            </a:r>
          </a:p>
          <a:p>
            <a:pPr algn="just"/>
            <a:endParaRPr lang="en-US" sz="3100" dirty="0"/>
          </a:p>
          <a:p>
            <a:pPr algn="just"/>
            <a:r>
              <a:rPr lang="en-US" sz="3100" dirty="0">
                <a:solidFill>
                  <a:srgbClr val="FF0000"/>
                </a:solidFill>
              </a:rPr>
              <a:t>But in general, their can be multiple dimensions… and will be reduced.</a:t>
            </a:r>
          </a:p>
          <a:p>
            <a:pPr algn="just"/>
            <a:endParaRPr lang="en-US" sz="3100" dirty="0"/>
          </a:p>
          <a:p>
            <a:pPr algn="just"/>
            <a:r>
              <a:rPr lang="en-US" sz="3100" dirty="0"/>
              <a:t>When the two dimension data (from the scatter plot shown) is viewed from one angle, it will be reduced to single dimension and the same is shown at the bottom right corner, and this will be Principal Component 1.</a:t>
            </a:r>
          </a:p>
          <a:p>
            <a:pPr algn="just"/>
            <a:endParaRPr lang="en-US" dirty="0"/>
          </a:p>
          <a:p>
            <a:pPr algn="just"/>
            <a:endParaRPr lang="en-US" dirty="0"/>
          </a:p>
          <a:p>
            <a:pPr algn="just"/>
            <a:endParaRPr lang="en-US" dirty="0"/>
          </a:p>
          <a:p>
            <a:pPr algn="just"/>
            <a:endParaRPr lang="en-US" dirty="0"/>
          </a:p>
          <a:p>
            <a:pPr algn="just"/>
            <a:endParaRPr lang="en-IN" dirty="0"/>
          </a:p>
        </p:txBody>
      </p:sp>
      <p:pic>
        <p:nvPicPr>
          <p:cNvPr id="5" name="Picture 4">
            <a:extLst>
              <a:ext uri="{FF2B5EF4-FFF2-40B4-BE49-F238E27FC236}">
                <a16:creationId xmlns:a16="http://schemas.microsoft.com/office/drawing/2014/main" id="{A0E87A75-E360-4546-862C-981D00ABA3BF}"/>
              </a:ext>
            </a:extLst>
          </p:cNvPr>
          <p:cNvPicPr>
            <a:picLocks noChangeAspect="1"/>
          </p:cNvPicPr>
          <p:nvPr/>
        </p:nvPicPr>
        <p:blipFill>
          <a:blip r:embed="rId2"/>
          <a:stretch>
            <a:fillRect/>
          </a:stretch>
        </p:blipFill>
        <p:spPr>
          <a:xfrm>
            <a:off x="87651" y="2649583"/>
            <a:ext cx="3126270" cy="3073093"/>
          </a:xfrm>
          <a:prstGeom prst="rect">
            <a:avLst/>
          </a:prstGeom>
        </p:spPr>
      </p:pic>
    </p:spTree>
    <p:extLst>
      <p:ext uri="{BB962C8B-B14F-4D97-AF65-F5344CB8AC3E}">
        <p14:creationId xmlns:p14="http://schemas.microsoft.com/office/powerpoint/2010/main" val="740293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4D9C-5B9E-4F47-84BF-EF60D8C14F04}"/>
              </a:ext>
            </a:extLst>
          </p:cNvPr>
          <p:cNvSpPr>
            <a:spLocks noGrp="1"/>
          </p:cNvSpPr>
          <p:nvPr>
            <p:ph type="title"/>
          </p:nvPr>
        </p:nvSpPr>
        <p:spPr>
          <a:xfrm>
            <a:off x="477822" y="1446742"/>
            <a:ext cx="3008313" cy="305858"/>
          </a:xfrm>
        </p:spPr>
        <p:txBody>
          <a:bodyPr>
            <a:noAutofit/>
          </a:bodyPr>
          <a:lstStyle/>
          <a:p>
            <a:r>
              <a:rPr lang="en-US" sz="2032" dirty="0"/>
              <a:t>Similarly compute PC2</a:t>
            </a:r>
            <a:endParaRPr lang="en-IN" sz="2032" dirty="0"/>
          </a:p>
        </p:txBody>
      </p:sp>
      <p:sp>
        <p:nvSpPr>
          <p:cNvPr id="3" name="Content Placeholder 2">
            <a:extLst>
              <a:ext uri="{FF2B5EF4-FFF2-40B4-BE49-F238E27FC236}">
                <a16:creationId xmlns:a16="http://schemas.microsoft.com/office/drawing/2014/main" id="{FAFF8661-91A6-4950-97B7-C6F8FA66BD29}"/>
              </a:ext>
            </a:extLst>
          </p:cNvPr>
          <p:cNvSpPr>
            <a:spLocks noGrp="1"/>
          </p:cNvSpPr>
          <p:nvPr>
            <p:ph idx="1"/>
          </p:nvPr>
        </p:nvSpPr>
        <p:spPr>
          <a:xfrm>
            <a:off x="3294246" y="1752600"/>
            <a:ext cx="5832648" cy="4697508"/>
          </a:xfrm>
        </p:spPr>
        <p:txBody>
          <a:bodyPr>
            <a:normAutofit fontScale="85000" lnSpcReduction="20000"/>
          </a:bodyPr>
          <a:lstStyle/>
          <a:p>
            <a:r>
              <a:rPr lang="en-US" dirty="0"/>
              <a:t>Figure shows the representation of PC1 and PC2.</a:t>
            </a:r>
          </a:p>
          <a:p>
            <a:r>
              <a:rPr lang="en-US" dirty="0"/>
              <a:t>Like this we have several principal components…</a:t>
            </a:r>
          </a:p>
          <a:p>
            <a:endParaRPr lang="en-US" dirty="0"/>
          </a:p>
          <a:p>
            <a:r>
              <a:rPr lang="en-US" dirty="0"/>
              <a:t>Say PC1,PC2, PC3… and so on..</a:t>
            </a:r>
          </a:p>
          <a:p>
            <a:r>
              <a:rPr lang="en-US" dirty="0"/>
              <a:t>In that PC1 will be selected as it has very less overlapping.</a:t>
            </a:r>
          </a:p>
          <a:p>
            <a:endParaRPr lang="en-IN" dirty="0">
              <a:solidFill>
                <a:srgbClr val="FF0000"/>
              </a:solidFill>
            </a:endParaRPr>
          </a:p>
          <a:p>
            <a:pPr algn="just"/>
            <a:r>
              <a:rPr lang="en-IN" dirty="0">
                <a:solidFill>
                  <a:srgbClr val="FF0000"/>
                </a:solidFill>
              </a:rPr>
              <a:t>Each Principal Components are independent and are orthogonal. It means one PC does not depends on another…all of them are independent.</a:t>
            </a:r>
          </a:p>
        </p:txBody>
      </p:sp>
      <p:pic>
        <p:nvPicPr>
          <p:cNvPr id="6" name="Picture 5">
            <a:extLst>
              <a:ext uri="{FF2B5EF4-FFF2-40B4-BE49-F238E27FC236}">
                <a16:creationId xmlns:a16="http://schemas.microsoft.com/office/drawing/2014/main" id="{45D756D9-D47B-495A-AAD0-96080D4B32E2}"/>
              </a:ext>
            </a:extLst>
          </p:cNvPr>
          <p:cNvPicPr>
            <a:picLocks noChangeAspect="1"/>
          </p:cNvPicPr>
          <p:nvPr/>
        </p:nvPicPr>
        <p:blipFill>
          <a:blip r:embed="rId2"/>
          <a:stretch>
            <a:fillRect/>
          </a:stretch>
        </p:blipFill>
        <p:spPr>
          <a:xfrm>
            <a:off x="477822" y="1988840"/>
            <a:ext cx="2346804" cy="1808491"/>
          </a:xfrm>
          <a:prstGeom prst="rect">
            <a:avLst/>
          </a:prstGeom>
        </p:spPr>
      </p:pic>
      <p:pic>
        <p:nvPicPr>
          <p:cNvPr id="8" name="Picture 7">
            <a:extLst>
              <a:ext uri="{FF2B5EF4-FFF2-40B4-BE49-F238E27FC236}">
                <a16:creationId xmlns:a16="http://schemas.microsoft.com/office/drawing/2014/main" id="{369625B7-10D3-4C97-94F8-362BFBD371D1}"/>
              </a:ext>
            </a:extLst>
          </p:cNvPr>
          <p:cNvPicPr>
            <a:picLocks noChangeAspect="1"/>
          </p:cNvPicPr>
          <p:nvPr/>
        </p:nvPicPr>
        <p:blipFill>
          <a:blip r:embed="rId3"/>
          <a:stretch>
            <a:fillRect/>
          </a:stretch>
        </p:blipFill>
        <p:spPr>
          <a:xfrm>
            <a:off x="827584" y="4410237"/>
            <a:ext cx="1439534" cy="2002041"/>
          </a:xfrm>
          <a:prstGeom prst="rect">
            <a:avLst/>
          </a:prstGeom>
        </p:spPr>
      </p:pic>
    </p:spTree>
    <p:extLst>
      <p:ext uri="{BB962C8B-B14F-4D97-AF65-F5344CB8AC3E}">
        <p14:creationId xmlns:p14="http://schemas.microsoft.com/office/powerpoint/2010/main" val="3340571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2653-67B4-4B12-BBBB-B84B0A9CEE12}"/>
              </a:ext>
            </a:extLst>
          </p:cNvPr>
          <p:cNvSpPr>
            <a:spLocks noGrp="1"/>
          </p:cNvSpPr>
          <p:nvPr>
            <p:ph type="title"/>
          </p:nvPr>
        </p:nvSpPr>
        <p:spPr/>
        <p:txBody>
          <a:bodyPr/>
          <a:lstStyle/>
          <a:p>
            <a:r>
              <a:rPr lang="en-US" dirty="0"/>
              <a:t>Example to illustrate the PC</a:t>
            </a:r>
            <a:endParaRPr lang="en-IN" dirty="0"/>
          </a:p>
        </p:txBody>
      </p:sp>
      <p:pic>
        <p:nvPicPr>
          <p:cNvPr id="5" name="Content Placeholder 4">
            <a:extLst>
              <a:ext uri="{FF2B5EF4-FFF2-40B4-BE49-F238E27FC236}">
                <a16:creationId xmlns:a16="http://schemas.microsoft.com/office/drawing/2014/main" id="{095E1233-6180-41AD-9571-170FE4C555B1}"/>
              </a:ext>
            </a:extLst>
          </p:cNvPr>
          <p:cNvPicPr>
            <a:picLocks noGrp="1" noChangeAspect="1"/>
          </p:cNvPicPr>
          <p:nvPr>
            <p:ph idx="1"/>
          </p:nvPr>
        </p:nvPicPr>
        <p:blipFill>
          <a:blip r:embed="rId2"/>
          <a:stretch>
            <a:fillRect/>
          </a:stretch>
        </p:blipFill>
        <p:spPr>
          <a:xfrm>
            <a:off x="685854" y="2148858"/>
            <a:ext cx="2733905" cy="2322610"/>
          </a:xfrm>
        </p:spPr>
      </p:pic>
    </p:spTree>
    <p:extLst>
      <p:ext uri="{BB962C8B-B14F-4D97-AF65-F5344CB8AC3E}">
        <p14:creationId xmlns:p14="http://schemas.microsoft.com/office/powerpoint/2010/main" val="24312228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64BD-99C0-44E1-AA6D-6B03432BEC01}"/>
              </a:ext>
            </a:extLst>
          </p:cNvPr>
          <p:cNvSpPr>
            <a:spLocks noGrp="1"/>
          </p:cNvSpPr>
          <p:nvPr>
            <p:ph type="title"/>
          </p:nvPr>
        </p:nvSpPr>
        <p:spPr>
          <a:xfrm>
            <a:off x="274443" y="476672"/>
            <a:ext cx="8869557" cy="548450"/>
          </a:xfrm>
        </p:spPr>
        <p:txBody>
          <a:bodyPr>
            <a:noAutofit/>
          </a:bodyPr>
          <a:lstStyle/>
          <a:p>
            <a:r>
              <a:rPr lang="en-US" sz="3200" dirty="0"/>
              <a:t>Multiple angles in which picture can be captured</a:t>
            </a:r>
            <a:endParaRPr lang="en-IN" sz="3200" dirty="0"/>
          </a:p>
        </p:txBody>
      </p:sp>
      <p:pic>
        <p:nvPicPr>
          <p:cNvPr id="4" name="Content Placeholder 3">
            <a:extLst>
              <a:ext uri="{FF2B5EF4-FFF2-40B4-BE49-F238E27FC236}">
                <a16:creationId xmlns:a16="http://schemas.microsoft.com/office/drawing/2014/main" id="{7A1116EF-B457-487E-A03C-7E178BDF119D}"/>
              </a:ext>
            </a:extLst>
          </p:cNvPr>
          <p:cNvPicPr>
            <a:picLocks noGrp="1" noChangeAspect="1"/>
          </p:cNvPicPr>
          <p:nvPr>
            <p:ph idx="1"/>
          </p:nvPr>
        </p:nvPicPr>
        <p:blipFill>
          <a:blip r:embed="rId2"/>
          <a:stretch>
            <a:fillRect/>
          </a:stretch>
        </p:blipFill>
        <p:spPr>
          <a:xfrm>
            <a:off x="1005890" y="1963062"/>
            <a:ext cx="2275959" cy="1708860"/>
          </a:xfrm>
          <a:prstGeom prst="rect">
            <a:avLst/>
          </a:prstGeom>
        </p:spPr>
      </p:pic>
      <p:pic>
        <p:nvPicPr>
          <p:cNvPr id="6" name="Picture 5">
            <a:extLst>
              <a:ext uri="{FF2B5EF4-FFF2-40B4-BE49-F238E27FC236}">
                <a16:creationId xmlns:a16="http://schemas.microsoft.com/office/drawing/2014/main" id="{D00739A4-7CF0-4375-8278-E28A643C1833}"/>
              </a:ext>
            </a:extLst>
          </p:cNvPr>
          <p:cNvPicPr>
            <a:picLocks noChangeAspect="1"/>
          </p:cNvPicPr>
          <p:nvPr/>
        </p:nvPicPr>
        <p:blipFill>
          <a:blip r:embed="rId3"/>
          <a:stretch>
            <a:fillRect/>
          </a:stretch>
        </p:blipFill>
        <p:spPr>
          <a:xfrm>
            <a:off x="4568979" y="2022315"/>
            <a:ext cx="1968954" cy="1483620"/>
          </a:xfrm>
          <a:prstGeom prst="rect">
            <a:avLst/>
          </a:prstGeom>
        </p:spPr>
      </p:pic>
      <p:pic>
        <p:nvPicPr>
          <p:cNvPr id="8" name="Picture 7">
            <a:extLst>
              <a:ext uri="{FF2B5EF4-FFF2-40B4-BE49-F238E27FC236}">
                <a16:creationId xmlns:a16="http://schemas.microsoft.com/office/drawing/2014/main" id="{9AB152C6-181E-4304-8B45-DB8954198F84}"/>
              </a:ext>
            </a:extLst>
          </p:cNvPr>
          <p:cNvPicPr>
            <a:picLocks noChangeAspect="1"/>
          </p:cNvPicPr>
          <p:nvPr/>
        </p:nvPicPr>
        <p:blipFill>
          <a:blip r:embed="rId4"/>
          <a:stretch>
            <a:fillRect/>
          </a:stretch>
        </p:blipFill>
        <p:spPr>
          <a:xfrm>
            <a:off x="2143869" y="4221088"/>
            <a:ext cx="2103091" cy="1835769"/>
          </a:xfrm>
          <a:prstGeom prst="rect">
            <a:avLst/>
          </a:prstGeom>
        </p:spPr>
      </p:pic>
      <p:pic>
        <p:nvPicPr>
          <p:cNvPr id="10" name="Picture 9">
            <a:extLst>
              <a:ext uri="{FF2B5EF4-FFF2-40B4-BE49-F238E27FC236}">
                <a16:creationId xmlns:a16="http://schemas.microsoft.com/office/drawing/2014/main" id="{430E1192-E051-497D-852A-416A1A4B9746}"/>
              </a:ext>
            </a:extLst>
          </p:cNvPr>
          <p:cNvPicPr>
            <a:picLocks noChangeAspect="1"/>
          </p:cNvPicPr>
          <p:nvPr/>
        </p:nvPicPr>
        <p:blipFill>
          <a:blip r:embed="rId5"/>
          <a:stretch>
            <a:fillRect/>
          </a:stretch>
        </p:blipFill>
        <p:spPr>
          <a:xfrm>
            <a:off x="6156176" y="4221088"/>
            <a:ext cx="2230239" cy="1835768"/>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38D45CF-4703-38E1-54EC-DE1E23C4B171}"/>
                  </a:ext>
                </a:extLst>
              </p14:cNvPr>
              <p14:cNvContentPartPr/>
              <p14:nvPr/>
            </p14:nvContentPartPr>
            <p14:xfrm>
              <a:off x="7513466" y="3865122"/>
              <a:ext cx="675720" cy="295200"/>
            </p14:xfrm>
          </p:contentPart>
        </mc:Choice>
        <mc:Fallback xmlns="">
          <p:pic>
            <p:nvPicPr>
              <p:cNvPr id="3" name="Ink 2">
                <a:extLst>
                  <a:ext uri="{FF2B5EF4-FFF2-40B4-BE49-F238E27FC236}">
                    <a16:creationId xmlns:a16="http://schemas.microsoft.com/office/drawing/2014/main" id="{838D45CF-4703-38E1-54EC-DE1E23C4B171}"/>
                  </a:ext>
                </a:extLst>
              </p:cNvPr>
              <p:cNvPicPr/>
              <p:nvPr/>
            </p:nvPicPr>
            <p:blipFill>
              <a:blip r:embed="rId7"/>
              <a:stretch>
                <a:fillRect/>
              </a:stretch>
            </p:blipFill>
            <p:spPr>
              <a:xfrm>
                <a:off x="7504826" y="3856122"/>
                <a:ext cx="693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A424699-E779-A7B1-1633-79881C51DAE1}"/>
                  </a:ext>
                </a:extLst>
              </p14:cNvPr>
              <p14:cNvContentPartPr/>
              <p14:nvPr/>
            </p14:nvContentPartPr>
            <p14:xfrm>
              <a:off x="5604026" y="3629682"/>
              <a:ext cx="3185280" cy="2904120"/>
            </p14:xfrm>
          </p:contentPart>
        </mc:Choice>
        <mc:Fallback xmlns="">
          <p:pic>
            <p:nvPicPr>
              <p:cNvPr id="5" name="Ink 4">
                <a:extLst>
                  <a:ext uri="{FF2B5EF4-FFF2-40B4-BE49-F238E27FC236}">
                    <a16:creationId xmlns:a16="http://schemas.microsoft.com/office/drawing/2014/main" id="{4A424699-E779-A7B1-1633-79881C51DAE1}"/>
                  </a:ext>
                </a:extLst>
              </p:cNvPr>
              <p:cNvPicPr/>
              <p:nvPr/>
            </p:nvPicPr>
            <p:blipFill>
              <a:blip r:embed="rId9"/>
              <a:stretch>
                <a:fillRect/>
              </a:stretch>
            </p:blipFill>
            <p:spPr>
              <a:xfrm>
                <a:off x="5550386" y="3521682"/>
                <a:ext cx="3292920" cy="311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6B602BF-96E9-F8FB-8615-70E1BCC010A3}"/>
                  </a:ext>
                </a:extLst>
              </p14:cNvPr>
              <p14:cNvContentPartPr/>
              <p14:nvPr/>
            </p14:nvContentPartPr>
            <p14:xfrm>
              <a:off x="7394306" y="3648042"/>
              <a:ext cx="1337760" cy="488160"/>
            </p14:xfrm>
          </p:contentPart>
        </mc:Choice>
        <mc:Fallback xmlns="">
          <p:pic>
            <p:nvPicPr>
              <p:cNvPr id="7" name="Ink 6">
                <a:extLst>
                  <a:ext uri="{FF2B5EF4-FFF2-40B4-BE49-F238E27FC236}">
                    <a16:creationId xmlns:a16="http://schemas.microsoft.com/office/drawing/2014/main" id="{26B602BF-96E9-F8FB-8615-70E1BCC010A3}"/>
                  </a:ext>
                </a:extLst>
              </p:cNvPr>
              <p:cNvPicPr/>
              <p:nvPr/>
            </p:nvPicPr>
            <p:blipFill>
              <a:blip r:embed="rId11"/>
              <a:stretch>
                <a:fillRect/>
              </a:stretch>
            </p:blipFill>
            <p:spPr>
              <a:xfrm>
                <a:off x="7385666" y="3639402"/>
                <a:ext cx="1355400" cy="505800"/>
              </a:xfrm>
              <a:prstGeom prst="rect">
                <a:avLst/>
              </a:prstGeom>
            </p:spPr>
          </p:pic>
        </mc:Fallback>
      </mc:AlternateContent>
    </p:spTree>
    <p:extLst>
      <p:ext uri="{BB962C8B-B14F-4D97-AF65-F5344CB8AC3E}">
        <p14:creationId xmlns:p14="http://schemas.microsoft.com/office/powerpoint/2010/main" val="141089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963D-84DD-482B-8F4B-81BEB47068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5E5B1A-B5A2-4422-8C3E-9F95F33CF550}"/>
              </a:ext>
            </a:extLst>
          </p:cNvPr>
          <p:cNvSpPr>
            <a:spLocks noGrp="1"/>
          </p:cNvSpPr>
          <p:nvPr>
            <p:ph idx="1"/>
          </p:nvPr>
        </p:nvSpPr>
        <p:spPr/>
        <p:txBody>
          <a:bodyPr>
            <a:normAutofit/>
          </a:bodyPr>
          <a:lstStyle/>
          <a:p>
            <a:pPr algn="just"/>
            <a:r>
              <a:rPr lang="en-US" dirty="0">
                <a:solidFill>
                  <a:srgbClr val="FF0000"/>
                </a:solidFill>
              </a:rPr>
              <a:t>In previous slide, the last picture gives the right angle to take the picture.</a:t>
            </a:r>
          </a:p>
          <a:p>
            <a:pPr algn="just"/>
            <a:r>
              <a:rPr lang="en-US" dirty="0"/>
              <a:t>It means, you have to identify a better angle to collect the data without loosing much information.</a:t>
            </a:r>
          </a:p>
          <a:p>
            <a:pPr algn="just"/>
            <a:r>
              <a:rPr lang="en-US" dirty="0">
                <a:solidFill>
                  <a:srgbClr val="FF0000"/>
                </a:solidFill>
              </a:rPr>
              <a:t>The angle shown in the last picture will capture all the faces, without much overlapping and without loosing information</a:t>
            </a:r>
            <a:r>
              <a:rPr lang="en-US" dirty="0"/>
              <a:t>.</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294B77-AB7B-27A5-6568-4583CF8BDB62}"/>
                  </a:ext>
                </a:extLst>
              </p14:cNvPr>
              <p14:cNvContentPartPr/>
              <p14:nvPr/>
            </p14:nvContentPartPr>
            <p14:xfrm>
              <a:off x="1059746" y="1775322"/>
              <a:ext cx="360" cy="360"/>
            </p14:xfrm>
          </p:contentPart>
        </mc:Choice>
        <mc:Fallback xmlns="">
          <p:pic>
            <p:nvPicPr>
              <p:cNvPr id="4" name="Ink 3">
                <a:extLst>
                  <a:ext uri="{FF2B5EF4-FFF2-40B4-BE49-F238E27FC236}">
                    <a16:creationId xmlns:a16="http://schemas.microsoft.com/office/drawing/2014/main" id="{AE294B77-AB7B-27A5-6568-4583CF8BDB62}"/>
                  </a:ext>
                </a:extLst>
              </p:cNvPr>
              <p:cNvPicPr/>
              <p:nvPr/>
            </p:nvPicPr>
            <p:blipFill>
              <a:blip r:embed="rId3"/>
              <a:stretch>
                <a:fillRect/>
              </a:stretch>
            </p:blipFill>
            <p:spPr>
              <a:xfrm>
                <a:off x="1051106" y="17666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F619DA-2762-CE75-6BCC-EE5CA7D1162D}"/>
                  </a:ext>
                </a:extLst>
              </p14:cNvPr>
              <p14:cNvContentPartPr/>
              <p14:nvPr/>
            </p14:nvContentPartPr>
            <p14:xfrm>
              <a:off x="1192226" y="1814922"/>
              <a:ext cx="360" cy="360"/>
            </p14:xfrm>
          </p:contentPart>
        </mc:Choice>
        <mc:Fallback xmlns="">
          <p:pic>
            <p:nvPicPr>
              <p:cNvPr id="5" name="Ink 4">
                <a:extLst>
                  <a:ext uri="{FF2B5EF4-FFF2-40B4-BE49-F238E27FC236}">
                    <a16:creationId xmlns:a16="http://schemas.microsoft.com/office/drawing/2014/main" id="{B6F619DA-2762-CE75-6BCC-EE5CA7D1162D}"/>
                  </a:ext>
                </a:extLst>
              </p:cNvPr>
              <p:cNvPicPr/>
              <p:nvPr/>
            </p:nvPicPr>
            <p:blipFill>
              <a:blip r:embed="rId3"/>
              <a:stretch>
                <a:fillRect/>
              </a:stretch>
            </p:blipFill>
            <p:spPr>
              <a:xfrm>
                <a:off x="1183226" y="18062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94C4BDA-9FF2-885C-7EC7-5ED6D3D3C26D}"/>
                  </a:ext>
                </a:extLst>
              </p14:cNvPr>
              <p14:cNvContentPartPr/>
              <p14:nvPr/>
            </p14:nvContentPartPr>
            <p14:xfrm>
              <a:off x="1072706" y="1814922"/>
              <a:ext cx="360" cy="360"/>
            </p14:xfrm>
          </p:contentPart>
        </mc:Choice>
        <mc:Fallback xmlns="">
          <p:pic>
            <p:nvPicPr>
              <p:cNvPr id="6" name="Ink 5">
                <a:extLst>
                  <a:ext uri="{FF2B5EF4-FFF2-40B4-BE49-F238E27FC236}">
                    <a16:creationId xmlns:a16="http://schemas.microsoft.com/office/drawing/2014/main" id="{E94C4BDA-9FF2-885C-7EC7-5ED6D3D3C26D}"/>
                  </a:ext>
                </a:extLst>
              </p:cNvPr>
              <p:cNvPicPr/>
              <p:nvPr/>
            </p:nvPicPr>
            <p:blipFill>
              <a:blip r:embed="rId3"/>
              <a:stretch>
                <a:fillRect/>
              </a:stretch>
            </p:blipFill>
            <p:spPr>
              <a:xfrm>
                <a:off x="1064066" y="18062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54C16A3-551F-7BC1-DB24-4189D9E185F5}"/>
                  </a:ext>
                </a:extLst>
              </p14:cNvPr>
              <p14:cNvContentPartPr/>
              <p14:nvPr/>
            </p14:nvContentPartPr>
            <p14:xfrm>
              <a:off x="3988346" y="2385162"/>
              <a:ext cx="360" cy="360"/>
            </p14:xfrm>
          </p:contentPart>
        </mc:Choice>
        <mc:Fallback xmlns="">
          <p:pic>
            <p:nvPicPr>
              <p:cNvPr id="7" name="Ink 6">
                <a:extLst>
                  <a:ext uri="{FF2B5EF4-FFF2-40B4-BE49-F238E27FC236}">
                    <a16:creationId xmlns:a16="http://schemas.microsoft.com/office/drawing/2014/main" id="{B54C16A3-551F-7BC1-DB24-4189D9E185F5}"/>
                  </a:ext>
                </a:extLst>
              </p:cNvPr>
              <p:cNvPicPr/>
              <p:nvPr/>
            </p:nvPicPr>
            <p:blipFill>
              <a:blip r:embed="rId3"/>
              <a:stretch>
                <a:fillRect/>
              </a:stretch>
            </p:blipFill>
            <p:spPr>
              <a:xfrm>
                <a:off x="3979706" y="23761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25E966D-A221-2A78-5CAB-6C08954F0996}"/>
                  </a:ext>
                </a:extLst>
              </p14:cNvPr>
              <p14:cNvContentPartPr/>
              <p14:nvPr/>
            </p14:nvContentPartPr>
            <p14:xfrm>
              <a:off x="4810226" y="2438082"/>
              <a:ext cx="360" cy="360"/>
            </p14:xfrm>
          </p:contentPart>
        </mc:Choice>
        <mc:Fallback xmlns="">
          <p:pic>
            <p:nvPicPr>
              <p:cNvPr id="8" name="Ink 7">
                <a:extLst>
                  <a:ext uri="{FF2B5EF4-FFF2-40B4-BE49-F238E27FC236}">
                    <a16:creationId xmlns:a16="http://schemas.microsoft.com/office/drawing/2014/main" id="{925E966D-A221-2A78-5CAB-6C08954F0996}"/>
                  </a:ext>
                </a:extLst>
              </p:cNvPr>
              <p:cNvPicPr/>
              <p:nvPr/>
            </p:nvPicPr>
            <p:blipFill>
              <a:blip r:embed="rId3"/>
              <a:stretch>
                <a:fillRect/>
              </a:stretch>
            </p:blipFill>
            <p:spPr>
              <a:xfrm>
                <a:off x="4801586" y="24294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FA9F339-3605-E357-759E-947F7B440947}"/>
                  </a:ext>
                </a:extLst>
              </p14:cNvPr>
              <p14:cNvContentPartPr/>
              <p14:nvPr/>
            </p14:nvContentPartPr>
            <p14:xfrm>
              <a:off x="3723386" y="2345562"/>
              <a:ext cx="360" cy="360"/>
            </p14:xfrm>
          </p:contentPart>
        </mc:Choice>
        <mc:Fallback xmlns="">
          <p:pic>
            <p:nvPicPr>
              <p:cNvPr id="9" name="Ink 8">
                <a:extLst>
                  <a:ext uri="{FF2B5EF4-FFF2-40B4-BE49-F238E27FC236}">
                    <a16:creationId xmlns:a16="http://schemas.microsoft.com/office/drawing/2014/main" id="{DFA9F339-3605-E357-759E-947F7B440947}"/>
                  </a:ext>
                </a:extLst>
              </p:cNvPr>
              <p:cNvPicPr/>
              <p:nvPr/>
            </p:nvPicPr>
            <p:blipFill>
              <a:blip r:embed="rId3"/>
              <a:stretch>
                <a:fillRect/>
              </a:stretch>
            </p:blipFill>
            <p:spPr>
              <a:xfrm>
                <a:off x="3714746" y="2336562"/>
                <a:ext cx="18000" cy="18000"/>
              </a:xfrm>
              <a:prstGeom prst="rect">
                <a:avLst/>
              </a:prstGeom>
            </p:spPr>
          </p:pic>
        </mc:Fallback>
      </mc:AlternateContent>
    </p:spTree>
    <p:extLst>
      <p:ext uri="{BB962C8B-B14F-4D97-AF65-F5344CB8AC3E}">
        <p14:creationId xmlns:p14="http://schemas.microsoft.com/office/powerpoint/2010/main" val="17733616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E5A30F1-DDF6-4D34-BECA-4C3BA68C56DB}"/>
              </a:ext>
            </a:extLst>
          </p:cNvPr>
          <p:cNvPicPr>
            <a:picLocks noGrp="1" noChangeAspect="1"/>
          </p:cNvPicPr>
          <p:nvPr>
            <p:ph idx="1"/>
          </p:nvPr>
        </p:nvPicPr>
        <p:blipFill>
          <a:blip r:embed="rId2"/>
          <a:stretch>
            <a:fillRect/>
          </a:stretch>
        </p:blipFill>
        <p:spPr>
          <a:xfrm>
            <a:off x="5540798" y="2423174"/>
            <a:ext cx="3217782" cy="2298416"/>
          </a:xfrm>
        </p:spPr>
      </p:pic>
      <p:pic>
        <p:nvPicPr>
          <p:cNvPr id="5" name="Picture 4">
            <a:extLst>
              <a:ext uri="{FF2B5EF4-FFF2-40B4-BE49-F238E27FC236}">
                <a16:creationId xmlns:a16="http://schemas.microsoft.com/office/drawing/2014/main" id="{53D7453E-D9B9-43AE-BE85-6B80A48E92C7}"/>
              </a:ext>
            </a:extLst>
          </p:cNvPr>
          <p:cNvPicPr>
            <a:picLocks noChangeAspect="1"/>
          </p:cNvPicPr>
          <p:nvPr/>
        </p:nvPicPr>
        <p:blipFill>
          <a:blip r:embed="rId3"/>
          <a:stretch>
            <a:fillRect/>
          </a:stretch>
        </p:blipFill>
        <p:spPr>
          <a:xfrm>
            <a:off x="318888" y="2423175"/>
            <a:ext cx="3284316" cy="2147204"/>
          </a:xfrm>
          <a:prstGeom prst="rect">
            <a:avLst/>
          </a:prstGeom>
        </p:spPr>
      </p:pic>
      <p:pic>
        <p:nvPicPr>
          <p:cNvPr id="9" name="Picture 8">
            <a:extLst>
              <a:ext uri="{FF2B5EF4-FFF2-40B4-BE49-F238E27FC236}">
                <a16:creationId xmlns:a16="http://schemas.microsoft.com/office/drawing/2014/main" id="{EAFF0C3C-EFD3-45E7-B8DD-3C043153C2DE}"/>
              </a:ext>
            </a:extLst>
          </p:cNvPr>
          <p:cNvPicPr>
            <a:picLocks noChangeAspect="1"/>
          </p:cNvPicPr>
          <p:nvPr/>
        </p:nvPicPr>
        <p:blipFill>
          <a:blip r:embed="rId4"/>
          <a:stretch>
            <a:fillRect/>
          </a:stretch>
        </p:blipFill>
        <p:spPr>
          <a:xfrm>
            <a:off x="2816075" y="4175890"/>
            <a:ext cx="3474672" cy="1721916"/>
          </a:xfrm>
          <a:prstGeom prst="rect">
            <a:avLst/>
          </a:prstGeom>
        </p:spPr>
      </p:pic>
      <p:sp>
        <p:nvSpPr>
          <p:cNvPr id="4" name="Title 3">
            <a:extLst>
              <a:ext uri="{FF2B5EF4-FFF2-40B4-BE49-F238E27FC236}">
                <a16:creationId xmlns:a16="http://schemas.microsoft.com/office/drawing/2014/main" id="{7E319190-A29F-CFF9-43E7-FB5A84F55B3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0515371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AD619-F499-E529-0284-2ED325E43AF4}"/>
              </a:ext>
            </a:extLst>
          </p:cNvPr>
          <p:cNvSpPr>
            <a:spLocks noGrp="1"/>
          </p:cNvSpPr>
          <p:nvPr>
            <p:ph type="title"/>
          </p:nvPr>
        </p:nvSpPr>
        <p:spPr>
          <a:xfrm>
            <a:off x="612648" y="520094"/>
            <a:ext cx="8153400" cy="752128"/>
          </a:xfrm>
        </p:spPr>
        <p:txBody>
          <a:bodyPr>
            <a:noAutofit/>
          </a:bodyPr>
          <a:lstStyle/>
          <a:p>
            <a:r>
              <a:rPr lang="en-US" sz="4000" dirty="0">
                <a:solidFill>
                  <a:schemeClr val="tx1"/>
                </a:solidFill>
                <a:latin typeface="+mn-lt"/>
                <a:ea typeface="+mn-ea"/>
                <a:cs typeface="+mn-cs"/>
              </a:rPr>
              <a:t>Gradient Descent (GD)</a:t>
            </a:r>
            <a:br>
              <a:rPr lang="en-US" sz="4000" dirty="0">
                <a:solidFill>
                  <a:schemeClr val="tx1"/>
                </a:solidFill>
                <a:latin typeface="+mn-lt"/>
                <a:ea typeface="+mn-ea"/>
                <a:cs typeface="+mn-cs"/>
              </a:rPr>
            </a:br>
            <a:endParaRPr lang="en-IN" sz="4000" dirty="0">
              <a:solidFill>
                <a:schemeClr val="tx1"/>
              </a:solidFill>
              <a:latin typeface="+mn-lt"/>
              <a:ea typeface="+mn-ea"/>
              <a:cs typeface="+mn-cs"/>
            </a:endParaRPr>
          </a:p>
        </p:txBody>
      </p:sp>
      <p:sp>
        <p:nvSpPr>
          <p:cNvPr id="2" name="Slide Number Placeholder 1">
            <a:extLst>
              <a:ext uri="{FF2B5EF4-FFF2-40B4-BE49-F238E27FC236}">
                <a16:creationId xmlns:a16="http://schemas.microsoft.com/office/drawing/2014/main" id="{2BAC699B-2F18-CAF9-54AB-08001217C449}"/>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109</a:t>
            </a:fld>
            <a:endParaRPr lang="tr-TR"/>
          </a:p>
        </p:txBody>
      </p:sp>
      <p:sp>
        <p:nvSpPr>
          <p:cNvPr id="4" name="Content Placeholder 3">
            <a:extLst>
              <a:ext uri="{FF2B5EF4-FFF2-40B4-BE49-F238E27FC236}">
                <a16:creationId xmlns:a16="http://schemas.microsoft.com/office/drawing/2014/main" id="{73B9D964-D0AA-F71C-2A91-CA1DFDB0580D}"/>
              </a:ext>
            </a:extLst>
          </p:cNvPr>
          <p:cNvSpPr>
            <a:spLocks noGrp="1"/>
          </p:cNvSpPr>
          <p:nvPr>
            <p:ph sz="quarter" idx="1"/>
          </p:nvPr>
        </p:nvSpPr>
        <p:spPr>
          <a:xfrm>
            <a:off x="596218" y="1516698"/>
            <a:ext cx="8431088" cy="5141168"/>
          </a:xfrm>
        </p:spPr>
        <p:txBody>
          <a:bodyPr>
            <a:normAutofit lnSpcReduction="10000"/>
          </a:bodyPr>
          <a:lstStyle/>
          <a:p>
            <a:pPr marL="241300" marR="612140" indent="-228600" algn="just">
              <a:lnSpc>
                <a:spcPts val="2690"/>
              </a:lnSpc>
              <a:spcBef>
                <a:spcPts val="740"/>
              </a:spcBef>
              <a:buFont typeface="Arial MT"/>
              <a:buChar char="•"/>
              <a:tabLst>
                <a:tab pos="241300" algn="l"/>
              </a:tabLst>
            </a:pPr>
            <a:r>
              <a:rPr lang="en-US" dirty="0"/>
              <a:t>This is a method for parameter update.</a:t>
            </a:r>
          </a:p>
          <a:p>
            <a:pPr marL="241300" marR="612140" indent="-228600" algn="just">
              <a:lnSpc>
                <a:spcPts val="2690"/>
              </a:lnSpc>
              <a:spcBef>
                <a:spcPts val="740"/>
              </a:spcBef>
              <a:buFont typeface="Arial MT"/>
              <a:buChar char="•"/>
              <a:tabLst>
                <a:tab pos="241300" algn="l"/>
              </a:tabLst>
            </a:pPr>
            <a:endParaRPr lang="en-US" dirty="0"/>
          </a:p>
          <a:p>
            <a:pPr marL="241300" marR="612140" indent="-228600" algn="just">
              <a:lnSpc>
                <a:spcPts val="2690"/>
              </a:lnSpc>
              <a:spcBef>
                <a:spcPts val="740"/>
              </a:spcBef>
              <a:buFont typeface="Arial MT"/>
              <a:buChar char="•"/>
              <a:tabLst>
                <a:tab pos="241300" algn="l"/>
              </a:tabLst>
            </a:pPr>
            <a:r>
              <a:rPr lang="en-US" dirty="0"/>
              <a:t>In Gradient Descent, loss will be collected for all the training samples  and weights will be updated by taking average of all the loss.</a:t>
            </a:r>
          </a:p>
          <a:p>
            <a:pPr marL="241300" marR="311785" indent="-228600" algn="just">
              <a:lnSpc>
                <a:spcPct val="80000"/>
              </a:lnSpc>
              <a:buFont typeface="Arial MT"/>
              <a:buChar char="•"/>
              <a:tabLst>
                <a:tab pos="241300" algn="l"/>
              </a:tabLst>
            </a:pPr>
            <a:endParaRPr lang="en-US" dirty="0"/>
          </a:p>
          <a:p>
            <a:pPr marL="241300" marR="311785" indent="-228600" algn="just">
              <a:lnSpc>
                <a:spcPct val="80000"/>
              </a:lnSpc>
              <a:buFont typeface="Arial MT"/>
              <a:buChar char="•"/>
              <a:tabLst>
                <a:tab pos="241300" algn="l"/>
              </a:tabLst>
            </a:pPr>
            <a:r>
              <a:rPr lang="en-US" dirty="0"/>
              <a:t>Say if we have 10,000 samples to be trained, then we will not be having 10,000  iterations. Will be collecting the loss of all the 10,000 samples. This completes  one epoch and at the end of one epoch weights will be updated.</a:t>
            </a:r>
          </a:p>
          <a:p>
            <a:endParaRPr lang="en-US" dirty="0"/>
          </a:p>
          <a:p>
            <a:r>
              <a:rPr lang="en-US" dirty="0"/>
              <a:t>This method is also called Batch- GD</a:t>
            </a:r>
          </a:p>
          <a:p>
            <a:endParaRPr lang="en-US" sz="2800" dirty="0"/>
          </a:p>
          <a:p>
            <a:endParaRPr lang="en-IN" sz="2800" dirty="0"/>
          </a:p>
        </p:txBody>
      </p:sp>
    </p:spTree>
    <p:extLst>
      <p:ext uri="{BB962C8B-B14F-4D97-AF65-F5344CB8AC3E}">
        <p14:creationId xmlns:p14="http://schemas.microsoft.com/office/powerpoint/2010/main" val="262014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A7B52-A3D2-4FD7-A5A5-68E54D1707DD}"/>
              </a:ext>
            </a:extLst>
          </p:cNvPr>
          <p:cNvSpPr>
            <a:spLocks noGrp="1"/>
          </p:cNvSpPr>
          <p:nvPr>
            <p:ph type="title"/>
          </p:nvPr>
        </p:nvSpPr>
        <p:spPr/>
        <p:txBody>
          <a:bodyPr/>
          <a:lstStyle/>
          <a:p>
            <a:r>
              <a:rPr lang="en-IN" dirty="0"/>
              <a:t>Quick look into AI/ML/DL/DS</a:t>
            </a:r>
          </a:p>
        </p:txBody>
      </p:sp>
    </p:spTree>
    <p:extLst>
      <p:ext uri="{BB962C8B-B14F-4D97-AF65-F5344CB8AC3E}">
        <p14:creationId xmlns:p14="http://schemas.microsoft.com/office/powerpoint/2010/main" val="37977606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D12C6-915C-49C7-4F08-7B9D045592AC}"/>
              </a:ext>
            </a:extLst>
          </p:cNvPr>
          <p:cNvSpPr>
            <a:spLocks noGrp="1"/>
          </p:cNvSpPr>
          <p:nvPr>
            <p:ph type="title"/>
          </p:nvPr>
        </p:nvSpPr>
        <p:spPr>
          <a:xfrm>
            <a:off x="174061" y="228600"/>
            <a:ext cx="8591987" cy="990600"/>
          </a:xfrm>
        </p:spPr>
        <p:txBody>
          <a:bodyPr/>
          <a:lstStyle/>
          <a:p>
            <a:r>
              <a:rPr lang="en-US" dirty="0"/>
              <a:t>Stochastic Gradient Descent</a:t>
            </a:r>
            <a:endParaRPr lang="en-IN" dirty="0"/>
          </a:p>
        </p:txBody>
      </p:sp>
      <p:sp>
        <p:nvSpPr>
          <p:cNvPr id="2" name="Slide Number Placeholder 1">
            <a:extLst>
              <a:ext uri="{FF2B5EF4-FFF2-40B4-BE49-F238E27FC236}">
                <a16:creationId xmlns:a16="http://schemas.microsoft.com/office/drawing/2014/main" id="{0EBF46B4-6D22-D33C-66F0-3ED486A9D045}"/>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110</a:t>
            </a:fld>
            <a:endParaRPr lang="tr-TR"/>
          </a:p>
        </p:txBody>
      </p:sp>
      <p:sp>
        <p:nvSpPr>
          <p:cNvPr id="6" name="object 3">
            <a:extLst>
              <a:ext uri="{FF2B5EF4-FFF2-40B4-BE49-F238E27FC236}">
                <a16:creationId xmlns:a16="http://schemas.microsoft.com/office/drawing/2014/main" id="{352964E1-B974-A3B8-5D57-0990F959A716}"/>
              </a:ext>
            </a:extLst>
          </p:cNvPr>
          <p:cNvSpPr txBox="1"/>
          <p:nvPr/>
        </p:nvSpPr>
        <p:spPr>
          <a:xfrm>
            <a:off x="200430" y="1704595"/>
            <a:ext cx="8646792" cy="4284827"/>
          </a:xfrm>
          <a:prstGeom prst="rect">
            <a:avLst/>
          </a:prstGeom>
        </p:spPr>
        <p:txBody>
          <a:bodyPr vert="horz" wrap="square" lIns="0" tIns="93980" rIns="0" bIns="0" rtlCol="0">
            <a:spAutoFit/>
          </a:bodyPr>
          <a:lstStyle/>
          <a:p>
            <a:pPr marL="241300" marR="36195" indent="-228600" algn="just">
              <a:lnSpc>
                <a:spcPct val="80000"/>
              </a:lnSpc>
              <a:spcBef>
                <a:spcPts val="994"/>
              </a:spcBef>
              <a:buClr>
                <a:schemeClr val="accent2"/>
              </a:buClr>
              <a:buSzPct val="60000"/>
              <a:buFont typeface="Arial MT"/>
              <a:buChar char="•"/>
              <a:tabLst>
                <a:tab pos="241300" algn="l"/>
              </a:tabLst>
            </a:pPr>
            <a:r>
              <a:rPr sz="2900" dirty="0">
                <a:latin typeface="+mn-lt"/>
              </a:rPr>
              <a:t>The problem in </a:t>
            </a:r>
            <a:r>
              <a:rPr lang="en-US" sz="2900" dirty="0">
                <a:latin typeface="+mn-lt"/>
              </a:rPr>
              <a:t>Gradient Descent </a:t>
            </a:r>
            <a:r>
              <a:rPr sz="2900" dirty="0">
                <a:latin typeface="+mn-lt"/>
              </a:rPr>
              <a:t>is, if the training data is too huge like 10 Lakhs  or 50 Lakhs.. Then we need have huge RAM space to load all the samples and  space is also required to hold the loss value for all the samples. As a solution  researchers found another method called stochastic Gradient Descent.</a:t>
            </a:r>
            <a:endParaRPr lang="en-US" sz="2900" dirty="0">
              <a:latin typeface="+mn-lt"/>
            </a:endParaRPr>
          </a:p>
          <a:p>
            <a:pPr marL="241300" marR="36195" indent="-228600" algn="just">
              <a:lnSpc>
                <a:spcPct val="80000"/>
              </a:lnSpc>
              <a:spcBef>
                <a:spcPts val="994"/>
              </a:spcBef>
              <a:buClr>
                <a:schemeClr val="accent2"/>
              </a:buClr>
              <a:buSzPct val="60000"/>
              <a:buFont typeface="Arial MT"/>
              <a:buChar char="•"/>
              <a:tabLst>
                <a:tab pos="241300" algn="l"/>
              </a:tabLst>
            </a:pPr>
            <a:endParaRPr sz="2900" dirty="0">
              <a:latin typeface="+mn-lt"/>
            </a:endParaRPr>
          </a:p>
          <a:p>
            <a:pPr marL="241300" marR="5080" indent="-228600" algn="just">
              <a:lnSpc>
                <a:spcPct val="80000"/>
              </a:lnSpc>
              <a:spcBef>
                <a:spcPts val="994"/>
              </a:spcBef>
              <a:buClr>
                <a:schemeClr val="accent2"/>
              </a:buClr>
              <a:buSzPct val="60000"/>
              <a:buFont typeface="Arial MT"/>
              <a:buChar char="•"/>
              <a:tabLst>
                <a:tab pos="241300" algn="l"/>
              </a:tabLst>
            </a:pPr>
            <a:r>
              <a:rPr lang="en-US" sz="2900" dirty="0">
                <a:latin typeface="+mn-lt"/>
              </a:rPr>
              <a:t>Unlike traditional gradient descent, which uses the entire dataset for each update, </a:t>
            </a:r>
            <a:r>
              <a:rPr lang="en-US" sz="2900" dirty="0">
                <a:solidFill>
                  <a:srgbClr val="FF6600"/>
                </a:solidFill>
                <a:latin typeface="+mn-lt"/>
              </a:rPr>
              <a:t>SGD updates the model's parameters using a single, randomly selected training sample.</a:t>
            </a:r>
            <a:endParaRPr sz="2900" dirty="0">
              <a:solidFill>
                <a:srgbClr val="FF6600"/>
              </a:solidFill>
              <a:latin typeface="+mn-lt"/>
            </a:endParaRPr>
          </a:p>
        </p:txBody>
      </p:sp>
      <p:pic>
        <p:nvPicPr>
          <p:cNvPr id="3" name="Picture 2">
            <a:extLst>
              <a:ext uri="{FF2B5EF4-FFF2-40B4-BE49-F238E27FC236}">
                <a16:creationId xmlns:a16="http://schemas.microsoft.com/office/drawing/2014/main" id="{64613F89-DB87-451F-A2EF-EFB6E8F05015}"/>
              </a:ext>
            </a:extLst>
          </p:cNvPr>
          <p:cNvPicPr>
            <a:picLocks noChangeAspect="1"/>
          </p:cNvPicPr>
          <p:nvPr/>
        </p:nvPicPr>
        <p:blipFill>
          <a:blip r:embed="rId2"/>
          <a:stretch>
            <a:fillRect/>
          </a:stretch>
        </p:blipFill>
        <p:spPr>
          <a:xfrm>
            <a:off x="6876255" y="86410"/>
            <a:ext cx="2093683" cy="1277395"/>
          </a:xfrm>
          <a:prstGeom prst="rect">
            <a:avLst/>
          </a:prstGeom>
        </p:spPr>
      </p:pic>
    </p:spTree>
    <p:extLst>
      <p:ext uri="{BB962C8B-B14F-4D97-AF65-F5344CB8AC3E}">
        <p14:creationId xmlns:p14="http://schemas.microsoft.com/office/powerpoint/2010/main" val="35130155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404DE9-EA9C-9CCA-7916-C8A3628E825A}"/>
              </a:ext>
            </a:extLst>
          </p:cNvPr>
          <p:cNvSpPr>
            <a:spLocks noGrp="1"/>
          </p:cNvSpPr>
          <p:nvPr>
            <p:ph type="title"/>
          </p:nvPr>
        </p:nvSpPr>
        <p:spPr/>
        <p:txBody>
          <a:bodyPr>
            <a:normAutofit/>
          </a:bodyPr>
          <a:lstStyle/>
          <a:p>
            <a:pPr marL="241300" indent="-228600" algn="just" fontAlgn="base">
              <a:lnSpc>
                <a:spcPct val="90000"/>
              </a:lnSpc>
              <a:spcBef>
                <a:spcPts val="994"/>
              </a:spcBef>
              <a:spcAft>
                <a:spcPct val="0"/>
              </a:spcAft>
              <a:buClr>
                <a:schemeClr val="accent2"/>
              </a:buClr>
              <a:buSzPct val="60000"/>
              <a:buFont typeface="Arial MT"/>
              <a:buChar char="•"/>
              <a:tabLst>
                <a:tab pos="241300" algn="l"/>
              </a:tabLst>
            </a:pPr>
            <a:r>
              <a:rPr lang="en-US" sz="4000" dirty="0">
                <a:solidFill>
                  <a:schemeClr val="tx1"/>
                </a:solidFill>
                <a:latin typeface="+mn-lt"/>
                <a:ea typeface="+mn-ea"/>
                <a:cs typeface="+mn-cs"/>
              </a:rPr>
              <a:t>Min-Batch GD</a:t>
            </a:r>
            <a:endParaRPr lang="en-IN" sz="4000" dirty="0">
              <a:solidFill>
                <a:schemeClr val="tx1"/>
              </a:solidFill>
              <a:latin typeface="+mn-lt"/>
              <a:ea typeface="+mn-ea"/>
              <a:cs typeface="+mn-cs"/>
            </a:endParaRPr>
          </a:p>
        </p:txBody>
      </p:sp>
      <p:sp>
        <p:nvSpPr>
          <p:cNvPr id="2" name="Slide Number Placeholder 1">
            <a:extLst>
              <a:ext uri="{FF2B5EF4-FFF2-40B4-BE49-F238E27FC236}">
                <a16:creationId xmlns:a16="http://schemas.microsoft.com/office/drawing/2014/main" id="{B29AB7B9-B7C9-6F1C-9E70-CA3851A59FAD}"/>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111</a:t>
            </a:fld>
            <a:endParaRPr lang="tr-TR"/>
          </a:p>
        </p:txBody>
      </p:sp>
      <p:sp>
        <p:nvSpPr>
          <p:cNvPr id="4" name="Content Placeholder 3">
            <a:extLst>
              <a:ext uri="{FF2B5EF4-FFF2-40B4-BE49-F238E27FC236}">
                <a16:creationId xmlns:a16="http://schemas.microsoft.com/office/drawing/2014/main" id="{BC4A3999-C2F0-6AEE-0243-3BF85BE6F0FB}"/>
              </a:ext>
            </a:extLst>
          </p:cNvPr>
          <p:cNvSpPr>
            <a:spLocks noGrp="1"/>
          </p:cNvSpPr>
          <p:nvPr>
            <p:ph sz="quarter" idx="1"/>
          </p:nvPr>
        </p:nvSpPr>
        <p:spPr/>
        <p:txBody>
          <a:bodyPr>
            <a:normAutofit fontScale="92500"/>
          </a:bodyPr>
          <a:lstStyle/>
          <a:p>
            <a:pPr marL="241300" indent="-228600" algn="just" fontAlgn="base">
              <a:lnSpc>
                <a:spcPct val="90000"/>
              </a:lnSpc>
              <a:spcBef>
                <a:spcPts val="994"/>
              </a:spcBef>
              <a:spcAft>
                <a:spcPct val="0"/>
              </a:spcAft>
              <a:buFont typeface="Arial MT"/>
              <a:buChar char="•"/>
              <a:tabLst>
                <a:tab pos="241300" algn="l"/>
              </a:tabLst>
            </a:pPr>
            <a:r>
              <a:rPr lang="en-US" dirty="0"/>
              <a:t>Mini-batch gradient descent is a popular optimization algorithm that updates model parameters using small subsets of the training data, called mini-batches.</a:t>
            </a:r>
          </a:p>
          <a:p>
            <a:pPr marL="241300" indent="-228600" algn="just" fontAlgn="base">
              <a:lnSpc>
                <a:spcPct val="90000"/>
              </a:lnSpc>
              <a:spcBef>
                <a:spcPts val="994"/>
              </a:spcBef>
              <a:spcAft>
                <a:spcPct val="0"/>
              </a:spcAft>
              <a:buFont typeface="Arial MT"/>
              <a:buChar char="•"/>
              <a:tabLst>
                <a:tab pos="241300" algn="l"/>
              </a:tabLst>
            </a:pPr>
            <a:endParaRPr lang="en-US" dirty="0"/>
          </a:p>
          <a:p>
            <a:pPr marL="241300" indent="-228600" algn="just" fontAlgn="base">
              <a:lnSpc>
                <a:spcPct val="90000"/>
              </a:lnSpc>
              <a:spcBef>
                <a:spcPts val="994"/>
              </a:spcBef>
              <a:spcAft>
                <a:spcPct val="0"/>
              </a:spcAft>
              <a:buFont typeface="Arial MT"/>
              <a:buChar char="•"/>
              <a:tabLst>
                <a:tab pos="241300" algn="l"/>
              </a:tabLst>
            </a:pPr>
            <a:r>
              <a:rPr lang="en-US" dirty="0"/>
              <a:t> It balances the stability of batch gradient descent (using the whole dataset) with the efficiency of stochastic gradient descent (using one data point at a time). This approach leads to faster convergence and computational efficiency, especially for large datasets, while also introducing a bit of randomness that can help</a:t>
            </a:r>
            <a:endParaRPr lang="en-IN" dirty="0"/>
          </a:p>
        </p:txBody>
      </p:sp>
    </p:spTree>
    <p:extLst>
      <p:ext uri="{BB962C8B-B14F-4D97-AF65-F5344CB8AC3E}">
        <p14:creationId xmlns:p14="http://schemas.microsoft.com/office/powerpoint/2010/main" val="7422083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27B6-0A02-425C-5506-CC1901804687}"/>
              </a:ext>
            </a:extLst>
          </p:cNvPr>
          <p:cNvSpPr>
            <a:spLocks noGrp="1"/>
          </p:cNvSpPr>
          <p:nvPr>
            <p:ph type="title"/>
          </p:nvPr>
        </p:nvSpPr>
        <p:spPr/>
        <p:txBody>
          <a:bodyPr/>
          <a:lstStyle/>
          <a:p>
            <a:r>
              <a:rPr lang="en-US" dirty="0"/>
              <a:t>GD/SGD/Mini-Batch</a:t>
            </a:r>
            <a:endParaRPr lang="en-IN" dirty="0"/>
          </a:p>
        </p:txBody>
      </p:sp>
      <p:sp>
        <p:nvSpPr>
          <p:cNvPr id="3" name="Slide Number Placeholder 2">
            <a:extLst>
              <a:ext uri="{FF2B5EF4-FFF2-40B4-BE49-F238E27FC236}">
                <a16:creationId xmlns:a16="http://schemas.microsoft.com/office/drawing/2014/main" id="{70F3D874-394C-090A-176C-0E8572DAE855}"/>
              </a:ext>
            </a:extLst>
          </p:cNvPr>
          <p:cNvSpPr>
            <a:spLocks noGrp="1"/>
          </p:cNvSpPr>
          <p:nvPr>
            <p:ph type="sldNum" sz="quarter" idx="12"/>
          </p:nvPr>
        </p:nvSpPr>
        <p:spPr/>
        <p:txBody>
          <a:bodyPr/>
          <a:lstStyle/>
          <a:p>
            <a:fld id="{6DF4C409-C017-451C-B236-E185BBA6E0E4}" type="slidenum">
              <a:rPr lang="tr-TR" smtClean="0"/>
              <a:pPr/>
              <a:t>112</a:t>
            </a:fld>
            <a:endParaRPr lang="tr-TR" dirty="0"/>
          </a:p>
        </p:txBody>
      </p:sp>
      <p:sp>
        <p:nvSpPr>
          <p:cNvPr id="4" name="Content Placeholder 3">
            <a:extLst>
              <a:ext uri="{FF2B5EF4-FFF2-40B4-BE49-F238E27FC236}">
                <a16:creationId xmlns:a16="http://schemas.microsoft.com/office/drawing/2014/main" id="{5EF67FBB-FEA9-C7DC-4276-41AD39360128}"/>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EEF5E425-C9B4-6A20-3F73-3BA54C917CFF}"/>
              </a:ext>
            </a:extLst>
          </p:cNvPr>
          <p:cNvPicPr>
            <a:picLocks noChangeAspect="1"/>
          </p:cNvPicPr>
          <p:nvPr/>
        </p:nvPicPr>
        <p:blipFill>
          <a:blip r:embed="rId2"/>
          <a:stretch>
            <a:fillRect/>
          </a:stretch>
        </p:blipFill>
        <p:spPr>
          <a:xfrm>
            <a:off x="612648" y="1457050"/>
            <a:ext cx="8153400" cy="5100596"/>
          </a:xfrm>
          <a:prstGeom prst="rect">
            <a:avLst/>
          </a:prstGeom>
        </p:spPr>
      </p:pic>
    </p:spTree>
    <p:extLst>
      <p:ext uri="{BB962C8B-B14F-4D97-AF65-F5344CB8AC3E}">
        <p14:creationId xmlns:p14="http://schemas.microsoft.com/office/powerpoint/2010/main" val="2532763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D1183-C1CB-00EB-3494-07394DFFCC30}"/>
              </a:ext>
            </a:extLst>
          </p:cNvPr>
          <p:cNvSpPr>
            <a:spLocks noGrp="1"/>
          </p:cNvSpPr>
          <p:nvPr>
            <p:ph type="sldNum" sz="quarter" idx="12"/>
          </p:nvPr>
        </p:nvSpPr>
        <p:spPr/>
        <p:txBody>
          <a:bodyPr/>
          <a:lstStyle/>
          <a:p>
            <a:fld id="{1895849B-5B8D-4701-B904-178A9E77F54C}" type="slidenum">
              <a:rPr lang="tr-TR" smtClean="0"/>
              <a:pPr/>
              <a:t>113</a:t>
            </a:fld>
            <a:endParaRPr lang="tr-TR"/>
          </a:p>
        </p:txBody>
      </p:sp>
      <p:sp>
        <p:nvSpPr>
          <p:cNvPr id="4" name="TextBox 3">
            <a:extLst>
              <a:ext uri="{FF2B5EF4-FFF2-40B4-BE49-F238E27FC236}">
                <a16:creationId xmlns:a16="http://schemas.microsoft.com/office/drawing/2014/main" id="{DEECB508-8F92-64AC-2556-DFFE3B3D82AF}"/>
              </a:ext>
            </a:extLst>
          </p:cNvPr>
          <p:cNvSpPr txBox="1"/>
          <p:nvPr/>
        </p:nvSpPr>
        <p:spPr>
          <a:xfrm>
            <a:off x="305768" y="516703"/>
            <a:ext cx="8838728" cy="426207"/>
          </a:xfrm>
          <a:prstGeom prst="rect">
            <a:avLst/>
          </a:prstGeom>
          <a:noFill/>
        </p:spPr>
        <p:txBody>
          <a:bodyPr wrap="square">
            <a:spAutoFit/>
          </a:bodyPr>
          <a:lstStyle/>
          <a:p>
            <a:pPr marL="0" marR="0">
              <a:lnSpc>
                <a:spcPts val="2453"/>
              </a:lnSpc>
              <a:spcBef>
                <a:spcPts val="449"/>
              </a:spcBef>
              <a:spcAft>
                <a:spcPts val="0"/>
              </a:spcAft>
            </a:pPr>
            <a:r>
              <a:rPr lang="en-US" sz="3200" b="1" dirty="0">
                <a:solidFill>
                  <a:srgbClr val="002060"/>
                </a:solidFill>
                <a:latin typeface="Arial"/>
                <a:cs typeface="Arial"/>
              </a:rPr>
              <a:t>Building</a:t>
            </a:r>
            <a:r>
              <a:rPr lang="en-US" sz="3200" b="1" spc="20" dirty="0">
                <a:solidFill>
                  <a:srgbClr val="002060"/>
                </a:solidFill>
                <a:latin typeface="Arial"/>
                <a:cs typeface="Arial"/>
              </a:rPr>
              <a:t> </a:t>
            </a:r>
            <a:r>
              <a:rPr lang="en-US" sz="3200" b="1" dirty="0">
                <a:solidFill>
                  <a:srgbClr val="002060"/>
                </a:solidFill>
                <a:latin typeface="Arial"/>
                <a:cs typeface="Arial"/>
              </a:rPr>
              <a:t>a</a:t>
            </a:r>
            <a:r>
              <a:rPr lang="en-US" sz="3200" b="1" spc="11" dirty="0">
                <a:solidFill>
                  <a:srgbClr val="002060"/>
                </a:solidFill>
                <a:latin typeface="Arial"/>
                <a:cs typeface="Arial"/>
              </a:rPr>
              <a:t> </a:t>
            </a:r>
            <a:r>
              <a:rPr lang="en-US" sz="3200" b="1" dirty="0">
                <a:solidFill>
                  <a:srgbClr val="002060"/>
                </a:solidFill>
                <a:latin typeface="Arial"/>
                <a:cs typeface="Arial"/>
              </a:rPr>
              <a:t>machine learning</a:t>
            </a:r>
            <a:r>
              <a:rPr lang="en-US" sz="3200" b="1" spc="23" dirty="0">
                <a:solidFill>
                  <a:srgbClr val="002060"/>
                </a:solidFill>
                <a:latin typeface="Arial"/>
                <a:cs typeface="Arial"/>
              </a:rPr>
              <a:t> </a:t>
            </a:r>
            <a:r>
              <a:rPr lang="en-US" sz="3200" b="1" dirty="0">
                <a:solidFill>
                  <a:srgbClr val="002060"/>
                </a:solidFill>
                <a:latin typeface="Arial"/>
                <a:cs typeface="Arial"/>
              </a:rPr>
              <a:t>algorithm</a:t>
            </a:r>
          </a:p>
        </p:txBody>
      </p:sp>
      <p:sp>
        <p:nvSpPr>
          <p:cNvPr id="10" name="TextBox 9">
            <a:extLst>
              <a:ext uri="{FF2B5EF4-FFF2-40B4-BE49-F238E27FC236}">
                <a16:creationId xmlns:a16="http://schemas.microsoft.com/office/drawing/2014/main" id="{A810CB05-23F1-2E11-1617-6A82B8CE08F2}"/>
              </a:ext>
            </a:extLst>
          </p:cNvPr>
          <p:cNvSpPr txBox="1"/>
          <p:nvPr/>
        </p:nvSpPr>
        <p:spPr>
          <a:xfrm>
            <a:off x="301124" y="1290483"/>
            <a:ext cx="8646512" cy="1938992"/>
          </a:xfrm>
          <a:prstGeom prst="rect">
            <a:avLst/>
          </a:prstGeom>
          <a:noFill/>
        </p:spPr>
        <p:txBody>
          <a:bodyPr wrap="square">
            <a:spAutoFit/>
          </a:bodyPr>
          <a:lstStyle/>
          <a:p>
            <a:r>
              <a:rPr lang="en-US" sz="2400" spc="-10" dirty="0">
                <a:latin typeface="Calibri"/>
                <a:cs typeface="Calibri"/>
              </a:rPr>
              <a:t>Most deep learning algorithms follow a common structure:</a:t>
            </a:r>
          </a:p>
          <a:p>
            <a:r>
              <a:rPr lang="en-US" sz="2400" spc="-10" dirty="0">
                <a:latin typeface="Calibri"/>
                <a:cs typeface="Calibri"/>
              </a:rPr>
              <a:t>• Dataset – input samples for training</a:t>
            </a:r>
          </a:p>
          <a:p>
            <a:r>
              <a:rPr lang="en-US" sz="2400" spc="-10" dirty="0">
                <a:latin typeface="Calibri"/>
                <a:cs typeface="Calibri"/>
              </a:rPr>
              <a:t>• Model – defines data relationships</a:t>
            </a:r>
          </a:p>
          <a:p>
            <a:r>
              <a:rPr lang="en-US" sz="2400" spc="-10" dirty="0">
                <a:latin typeface="Calibri"/>
                <a:cs typeface="Calibri"/>
              </a:rPr>
              <a:t>• Cost Function – measures prediction error</a:t>
            </a:r>
          </a:p>
          <a:p>
            <a:r>
              <a:rPr lang="en-US" sz="2400" spc="-10" dirty="0">
                <a:latin typeface="Calibri"/>
                <a:cs typeface="Calibri"/>
              </a:rPr>
              <a:t>• Optimization Method – updates model parameters</a:t>
            </a:r>
          </a:p>
        </p:txBody>
      </p:sp>
      <p:pic>
        <p:nvPicPr>
          <p:cNvPr id="12" name="Picture 11">
            <a:extLst>
              <a:ext uri="{FF2B5EF4-FFF2-40B4-BE49-F238E27FC236}">
                <a16:creationId xmlns:a16="http://schemas.microsoft.com/office/drawing/2014/main" id="{978C6DDF-5A55-2667-598A-E325C26D5873}"/>
              </a:ext>
            </a:extLst>
          </p:cNvPr>
          <p:cNvPicPr>
            <a:picLocks noChangeAspect="1"/>
          </p:cNvPicPr>
          <p:nvPr/>
        </p:nvPicPr>
        <p:blipFill>
          <a:blip r:embed="rId2"/>
          <a:srcRect t="22488"/>
          <a:stretch/>
        </p:blipFill>
        <p:spPr>
          <a:xfrm>
            <a:off x="301124" y="4267572"/>
            <a:ext cx="7649249" cy="2171328"/>
          </a:xfrm>
          <a:prstGeom prst="rect">
            <a:avLst/>
          </a:prstGeom>
        </p:spPr>
      </p:pic>
      <p:pic>
        <p:nvPicPr>
          <p:cNvPr id="14" name="Picture 13">
            <a:extLst>
              <a:ext uri="{FF2B5EF4-FFF2-40B4-BE49-F238E27FC236}">
                <a16:creationId xmlns:a16="http://schemas.microsoft.com/office/drawing/2014/main" id="{AFD7F8C4-AC48-9DDC-2540-85262D8A6AA9}"/>
              </a:ext>
            </a:extLst>
          </p:cNvPr>
          <p:cNvPicPr>
            <a:picLocks noChangeAspect="1"/>
          </p:cNvPicPr>
          <p:nvPr/>
        </p:nvPicPr>
        <p:blipFill>
          <a:blip r:embed="rId2"/>
          <a:srcRect l="17842" t="367" r="-17842" b="80544"/>
          <a:stretch/>
        </p:blipFill>
        <p:spPr>
          <a:xfrm>
            <a:off x="642410" y="3628526"/>
            <a:ext cx="8165444" cy="570839"/>
          </a:xfrm>
          <a:prstGeom prst="rect">
            <a:avLst/>
          </a:prstGeom>
        </p:spPr>
      </p:pic>
    </p:spTree>
    <p:extLst>
      <p:ext uri="{BB962C8B-B14F-4D97-AF65-F5344CB8AC3E}">
        <p14:creationId xmlns:p14="http://schemas.microsoft.com/office/powerpoint/2010/main" val="40764811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54D72-983D-DBFE-7F0E-91BBCCEA6508}"/>
              </a:ext>
            </a:extLst>
          </p:cNvPr>
          <p:cNvSpPr>
            <a:spLocks noGrp="1"/>
          </p:cNvSpPr>
          <p:nvPr>
            <p:ph type="title"/>
          </p:nvPr>
        </p:nvSpPr>
        <p:spPr/>
        <p:txBody>
          <a:bodyPr>
            <a:normAutofit fontScale="90000"/>
          </a:bodyPr>
          <a:lstStyle/>
          <a:p>
            <a:r>
              <a:rPr lang="en-US" dirty="0"/>
              <a:t>Challenges : Motivating Deep Learning</a:t>
            </a:r>
            <a:endParaRPr lang="en-IN" dirty="0"/>
          </a:p>
        </p:txBody>
      </p:sp>
      <p:sp>
        <p:nvSpPr>
          <p:cNvPr id="2" name="Slide Number Placeholder 1">
            <a:extLst>
              <a:ext uri="{FF2B5EF4-FFF2-40B4-BE49-F238E27FC236}">
                <a16:creationId xmlns:a16="http://schemas.microsoft.com/office/drawing/2014/main" id="{95237C98-A1B9-2432-70AB-DC8C65215382}"/>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114</a:t>
            </a:fld>
            <a:endParaRPr lang="tr-TR"/>
          </a:p>
        </p:txBody>
      </p:sp>
      <p:sp>
        <p:nvSpPr>
          <p:cNvPr id="4" name="Content Placeholder 3">
            <a:extLst>
              <a:ext uri="{FF2B5EF4-FFF2-40B4-BE49-F238E27FC236}">
                <a16:creationId xmlns:a16="http://schemas.microsoft.com/office/drawing/2014/main" id="{76FA2F17-1D18-A3A3-8550-E0971B67576E}"/>
              </a:ext>
            </a:extLst>
          </p:cNvPr>
          <p:cNvSpPr>
            <a:spLocks noGrp="1"/>
          </p:cNvSpPr>
          <p:nvPr>
            <p:ph sz="quarter" idx="1"/>
          </p:nvPr>
        </p:nvSpPr>
        <p:spPr>
          <a:xfrm>
            <a:off x="612648" y="1600200"/>
            <a:ext cx="8351840" cy="5257800"/>
          </a:xfrm>
        </p:spPr>
        <p:txBody>
          <a:bodyPr>
            <a:normAutofit fontScale="92500" lnSpcReduction="10000"/>
          </a:bodyPr>
          <a:lstStyle/>
          <a:p>
            <a:pPr algn="just"/>
            <a:r>
              <a:rPr lang="en-US" dirty="0"/>
              <a:t>Challenges that motivated the development of deep learning include :</a:t>
            </a:r>
          </a:p>
          <a:p>
            <a:pPr lvl="1" algn="just"/>
            <a:r>
              <a:rPr lang="en-US" dirty="0"/>
              <a:t>the limitations of traditional methods in handling complex, </a:t>
            </a:r>
          </a:p>
          <a:p>
            <a:pPr lvl="1" algn="just"/>
            <a:r>
              <a:rPr lang="en-US" dirty="0"/>
              <a:t>high-dimensional data, which led to poor generalization and scalability</a:t>
            </a:r>
            <a:r>
              <a:rPr lang="en-US" b="0" i="0" dirty="0">
                <a:solidFill>
                  <a:srgbClr val="001D35"/>
                </a:solidFill>
                <a:effectLst/>
                <a:latin typeface="Google Sans"/>
              </a:rPr>
              <a:t>. </a:t>
            </a:r>
          </a:p>
          <a:p>
            <a:pPr algn="just"/>
            <a:r>
              <a:rPr lang="en-US" b="0" i="0" dirty="0">
                <a:solidFill>
                  <a:srgbClr val="001D35"/>
                </a:solidFill>
                <a:effectLst/>
                <a:latin typeface="Google Sans"/>
              </a:rPr>
              <a:t>Other key motivators were the need for automatic feature learning to overcome the burden of manual feature engineering, and the desire for models that could solve complex </a:t>
            </a:r>
            <a:r>
              <a:rPr lang="en-US" b="0" i="0" dirty="0">
                <a:solidFill>
                  <a:srgbClr val="FF6600"/>
                </a:solidFill>
                <a:effectLst/>
                <a:latin typeface="Google Sans"/>
              </a:rPr>
              <a:t>AI problems like speech recognition. </a:t>
            </a:r>
          </a:p>
          <a:p>
            <a:pPr algn="just"/>
            <a:r>
              <a:rPr lang="en-US" b="0" i="0" dirty="0">
                <a:solidFill>
                  <a:srgbClr val="001D35"/>
                </a:solidFill>
                <a:effectLst/>
                <a:latin typeface="Google Sans"/>
              </a:rPr>
              <a:t>The shift also aimed to improve performance on large datasets, enabled by advances in hardware like GPUs and TPUs. </a:t>
            </a:r>
            <a:endParaRPr lang="en-IN" dirty="0"/>
          </a:p>
        </p:txBody>
      </p:sp>
    </p:spTree>
    <p:extLst>
      <p:ext uri="{BB962C8B-B14F-4D97-AF65-F5344CB8AC3E}">
        <p14:creationId xmlns:p14="http://schemas.microsoft.com/office/powerpoint/2010/main" val="1985035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54442F-E016-4DD8-8326-E2ED721BD826}"/>
              </a:ext>
            </a:extLst>
          </p:cNvPr>
          <p:cNvSpPr>
            <a:spLocks noGrp="1"/>
          </p:cNvSpPr>
          <p:nvPr>
            <p:ph type="title"/>
          </p:nvPr>
        </p:nvSpPr>
        <p:spPr/>
        <p:txBody>
          <a:bodyPr/>
          <a:lstStyle/>
          <a:p>
            <a:r>
              <a:rPr lang="en-IN" dirty="0">
                <a:solidFill>
                  <a:srgbClr val="002060"/>
                </a:solidFill>
              </a:rPr>
              <a:t>End of Unit - 1</a:t>
            </a:r>
          </a:p>
        </p:txBody>
      </p:sp>
      <p:sp>
        <p:nvSpPr>
          <p:cNvPr id="3" name="Slide Number Placeholder 2">
            <a:extLst>
              <a:ext uri="{FF2B5EF4-FFF2-40B4-BE49-F238E27FC236}">
                <a16:creationId xmlns:a16="http://schemas.microsoft.com/office/drawing/2014/main" id="{60F6FDB1-7C6B-4DA1-B7C8-3568C3C9A34B}"/>
              </a:ext>
            </a:extLst>
          </p:cNvPr>
          <p:cNvSpPr>
            <a:spLocks noGrp="1"/>
          </p:cNvSpPr>
          <p:nvPr>
            <p:ph type="sldNum" sz="quarter" idx="11"/>
          </p:nvPr>
        </p:nvSpPr>
        <p:spPr/>
        <p:txBody>
          <a:bodyPr/>
          <a:lstStyle/>
          <a:p>
            <a:fld id="{6DF4C409-C017-451C-B236-E185BBA6E0E4}" type="slidenum">
              <a:rPr lang="tr-TR" smtClean="0"/>
              <a:pPr/>
              <a:t>115</a:t>
            </a:fld>
            <a:endParaRPr lang="tr-TR" dirty="0"/>
          </a:p>
        </p:txBody>
      </p:sp>
    </p:spTree>
    <p:extLst>
      <p:ext uri="{BB962C8B-B14F-4D97-AF65-F5344CB8AC3E}">
        <p14:creationId xmlns:p14="http://schemas.microsoft.com/office/powerpoint/2010/main" val="16397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D5C9-CE45-44AE-AB16-350EA83E2CF0}"/>
              </a:ext>
            </a:extLst>
          </p:cNvPr>
          <p:cNvSpPr>
            <a:spLocks noGrp="1"/>
          </p:cNvSpPr>
          <p:nvPr>
            <p:ph type="title"/>
          </p:nvPr>
        </p:nvSpPr>
        <p:spPr/>
        <p:txBody>
          <a:bodyPr/>
          <a:lstStyle/>
          <a:p>
            <a:r>
              <a:rPr lang="en-US" dirty="0"/>
              <a:t>Introduction</a:t>
            </a:r>
            <a:r>
              <a:rPr lang="en-US"/>
              <a:t>/ Preamble </a:t>
            </a:r>
            <a:endParaRPr lang="en-IN" dirty="0"/>
          </a:p>
        </p:txBody>
      </p:sp>
      <p:sp>
        <p:nvSpPr>
          <p:cNvPr id="3" name="Content Placeholder 2">
            <a:extLst>
              <a:ext uri="{FF2B5EF4-FFF2-40B4-BE49-F238E27FC236}">
                <a16:creationId xmlns:a16="http://schemas.microsoft.com/office/drawing/2014/main" id="{83EEF80C-23DD-4B5E-BFFC-0872DA0E36D2}"/>
              </a:ext>
            </a:extLst>
          </p:cNvPr>
          <p:cNvSpPr>
            <a:spLocks noGrp="1"/>
          </p:cNvSpPr>
          <p:nvPr>
            <p:ph idx="1"/>
          </p:nvPr>
        </p:nvSpPr>
        <p:spPr/>
        <p:txBody>
          <a:bodyPr/>
          <a:lstStyle/>
          <a:p>
            <a:r>
              <a:rPr lang="en-US" dirty="0"/>
              <a:t>Artificial Intelligence (AI)</a:t>
            </a:r>
          </a:p>
          <a:p>
            <a:r>
              <a:rPr lang="en-US" dirty="0"/>
              <a:t>Machine Learning (ML)</a:t>
            </a:r>
          </a:p>
          <a:p>
            <a:r>
              <a:rPr lang="en-US" dirty="0"/>
              <a:t>Deep Learning (DL)</a:t>
            </a:r>
          </a:p>
          <a:p>
            <a:r>
              <a:rPr lang="en-US" dirty="0"/>
              <a:t>Data Science</a:t>
            </a:r>
            <a:br>
              <a:rPr lang="en-US" dirty="0"/>
            </a:br>
            <a:endParaRPr lang="en-IN" dirty="0"/>
          </a:p>
        </p:txBody>
      </p:sp>
    </p:spTree>
    <p:extLst>
      <p:ext uri="{BB962C8B-B14F-4D97-AF65-F5344CB8AC3E}">
        <p14:creationId xmlns:p14="http://schemas.microsoft.com/office/powerpoint/2010/main" val="2698232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D7D0-D046-48EB-A57B-E232A6BEF5AA}"/>
              </a:ext>
            </a:extLst>
          </p:cNvPr>
          <p:cNvSpPr>
            <a:spLocks noGrp="1"/>
          </p:cNvSpPr>
          <p:nvPr>
            <p:ph type="title"/>
          </p:nvPr>
        </p:nvSpPr>
        <p:spPr/>
        <p:txBody>
          <a:bodyPr>
            <a:normAutofit/>
          </a:bodyPr>
          <a:lstStyle/>
          <a:p>
            <a:r>
              <a:rPr lang="en-US" dirty="0"/>
              <a:t>Artificial Intelligence</a:t>
            </a:r>
            <a:endParaRPr lang="en-IN" dirty="0"/>
          </a:p>
        </p:txBody>
      </p:sp>
      <p:sp>
        <p:nvSpPr>
          <p:cNvPr id="3" name="Content Placeholder 2">
            <a:extLst>
              <a:ext uri="{FF2B5EF4-FFF2-40B4-BE49-F238E27FC236}">
                <a16:creationId xmlns:a16="http://schemas.microsoft.com/office/drawing/2014/main" id="{2168F6D8-2A17-4C8A-8FA7-BBA00EAB734F}"/>
              </a:ext>
            </a:extLst>
          </p:cNvPr>
          <p:cNvSpPr>
            <a:spLocks noGrp="1"/>
          </p:cNvSpPr>
          <p:nvPr>
            <p:ph idx="1"/>
          </p:nvPr>
        </p:nvSpPr>
        <p:spPr>
          <a:xfrm>
            <a:off x="612648" y="1600200"/>
            <a:ext cx="8153400" cy="4781128"/>
          </a:xfrm>
        </p:spPr>
        <p:txBody>
          <a:bodyPr>
            <a:normAutofit/>
          </a:bodyPr>
          <a:lstStyle/>
          <a:p>
            <a:pPr algn="just"/>
            <a:r>
              <a:rPr lang="en-US" b="0" i="0" dirty="0">
                <a:solidFill>
                  <a:srgbClr val="001D35"/>
                </a:solidFill>
                <a:effectLst/>
                <a:latin typeface="Google Sans"/>
              </a:rPr>
              <a:t>It is a broad field of computer science that </a:t>
            </a:r>
            <a:r>
              <a:rPr lang="en-US" b="0" i="0" dirty="0">
                <a:solidFill>
                  <a:srgbClr val="FF0000"/>
                </a:solidFill>
                <a:effectLst/>
                <a:latin typeface="Google Sans"/>
              </a:rPr>
              <a:t>enables systems to mimic human behavior by analyzing vast amounts of data to </a:t>
            </a:r>
            <a:r>
              <a:rPr lang="en-US" b="0" i="0" dirty="0">
                <a:solidFill>
                  <a:srgbClr val="001D35"/>
                </a:solidFill>
                <a:effectLst/>
                <a:latin typeface="Google Sans"/>
              </a:rPr>
              <a:t>recognize patterns and make predictions or generate new content. </a:t>
            </a:r>
          </a:p>
          <a:p>
            <a:pPr algn="just"/>
            <a:endParaRPr lang="en-US" b="0" i="0" dirty="0">
              <a:solidFill>
                <a:srgbClr val="001D35"/>
              </a:solidFill>
              <a:effectLst/>
              <a:latin typeface="Google Sans"/>
            </a:endParaRPr>
          </a:p>
          <a:p>
            <a:pPr algn="just"/>
            <a:r>
              <a:rPr lang="en-US" b="0" i="0" dirty="0">
                <a:solidFill>
                  <a:srgbClr val="001D35"/>
                </a:solidFill>
                <a:effectLst/>
                <a:latin typeface="Google Sans"/>
              </a:rPr>
              <a:t>Artificial intelligence (AI) is the capability of machines and computer systems to perform tasks that normally require human intelligence, </a:t>
            </a:r>
            <a:r>
              <a:rPr lang="en-US" b="0" i="0" dirty="0">
                <a:solidFill>
                  <a:srgbClr val="FF0000"/>
                </a:solidFill>
                <a:effectLst/>
                <a:latin typeface="Google Sans"/>
              </a:rPr>
              <a:t>such as learning, reasoning, decision-making, problem-solving, and understanding language. </a:t>
            </a:r>
            <a:endParaRPr lang="en-US" dirty="0">
              <a:solidFill>
                <a:srgbClr val="FF0000"/>
              </a:solidFill>
            </a:endParaRPr>
          </a:p>
        </p:txBody>
      </p:sp>
      <p:pic>
        <p:nvPicPr>
          <p:cNvPr id="1026" name="Picture 2" descr="Artificial Intelligence: This is where the future in-demand job market lies  - Eaton Business School">
            <a:extLst>
              <a:ext uri="{FF2B5EF4-FFF2-40B4-BE49-F238E27FC236}">
                <a16:creationId xmlns:a16="http://schemas.microsoft.com/office/drawing/2014/main" id="{F475F558-8FEB-4BD1-A0CD-C630D3A17E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0"/>
            <a:ext cx="2386704" cy="131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8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FB-CFBD-46A9-9B60-EC5683D439CE}"/>
              </a:ext>
            </a:extLst>
          </p:cNvPr>
          <p:cNvSpPr>
            <a:spLocks noGrp="1"/>
          </p:cNvSpPr>
          <p:nvPr>
            <p:ph type="title"/>
          </p:nvPr>
        </p:nvSpPr>
        <p:spPr/>
        <p:txBody>
          <a:bodyPr/>
          <a:lstStyle/>
          <a:p>
            <a:r>
              <a:rPr lang="en-US" dirty="0"/>
              <a:t>Machine Learning</a:t>
            </a:r>
            <a:endParaRPr lang="en-IN" dirty="0"/>
          </a:p>
        </p:txBody>
      </p:sp>
      <p:sp>
        <p:nvSpPr>
          <p:cNvPr id="3" name="Content Placeholder 2">
            <a:extLst>
              <a:ext uri="{FF2B5EF4-FFF2-40B4-BE49-F238E27FC236}">
                <a16:creationId xmlns:a16="http://schemas.microsoft.com/office/drawing/2014/main" id="{83800450-7C47-40FF-BC02-DDBA7ECC6CEA}"/>
              </a:ext>
            </a:extLst>
          </p:cNvPr>
          <p:cNvSpPr>
            <a:spLocks noGrp="1"/>
          </p:cNvSpPr>
          <p:nvPr>
            <p:ph idx="1"/>
          </p:nvPr>
        </p:nvSpPr>
        <p:spPr>
          <a:xfrm>
            <a:off x="612648" y="1600200"/>
            <a:ext cx="8153400" cy="5029200"/>
          </a:xfrm>
        </p:spPr>
        <p:txBody>
          <a:bodyPr>
            <a:normAutofit fontScale="85000" lnSpcReduction="20000"/>
          </a:bodyPr>
          <a:lstStyle/>
          <a:p>
            <a:pPr algn="just"/>
            <a:r>
              <a:rPr lang="en-US" dirty="0">
                <a:solidFill>
                  <a:srgbClr val="FF0000"/>
                </a:solidFill>
                <a:latin typeface="Google Sans"/>
              </a:rPr>
              <a:t>Machine learning (ML) is a branch or subset of Artificial Intelligence (AI) that enables computer systems to learn from data and improve their performance over time, without being explicitly programmed for each specific task. </a:t>
            </a:r>
          </a:p>
          <a:p>
            <a:pPr algn="just"/>
            <a:endParaRPr lang="en-US" dirty="0">
              <a:solidFill>
                <a:srgbClr val="FF0000"/>
              </a:solidFill>
              <a:latin typeface="Google Sans"/>
            </a:endParaRPr>
          </a:p>
          <a:p>
            <a:pPr algn="just"/>
            <a:r>
              <a:rPr lang="en-US" dirty="0">
                <a:solidFill>
                  <a:srgbClr val="001D35"/>
                </a:solidFill>
                <a:latin typeface="Google Sans"/>
              </a:rPr>
              <a:t>By using algorithms to find patterns and correlations in data, ML models can make predictions, generate content, and automate complex decisions, becoming more accurate as they are exposed to more data. </a:t>
            </a:r>
          </a:p>
          <a:p>
            <a:pPr algn="just"/>
            <a:endParaRPr lang="en-US" dirty="0">
              <a:solidFill>
                <a:srgbClr val="001D35"/>
              </a:solidFill>
              <a:latin typeface="Google Sans"/>
            </a:endParaRPr>
          </a:p>
          <a:p>
            <a:pPr algn="just"/>
            <a:r>
              <a:rPr lang="en-US" dirty="0">
                <a:solidFill>
                  <a:srgbClr val="FF0000"/>
                </a:solidFill>
                <a:latin typeface="Google Sans"/>
              </a:rPr>
              <a:t>It uses structured data</a:t>
            </a:r>
          </a:p>
          <a:p>
            <a:pPr algn="just"/>
            <a:endParaRPr lang="en-US" dirty="0">
              <a:solidFill>
                <a:srgbClr val="001D35"/>
              </a:solidFill>
              <a:latin typeface="Google Sans"/>
            </a:endParaRPr>
          </a:p>
          <a:p>
            <a:pPr algn="just"/>
            <a:r>
              <a:rPr lang="en-US" dirty="0">
                <a:solidFill>
                  <a:srgbClr val="0070C0"/>
                </a:solidFill>
                <a:latin typeface="Google Sans"/>
              </a:rPr>
              <a:t>Uses statistical tools to explore the data</a:t>
            </a:r>
          </a:p>
        </p:txBody>
      </p:sp>
    </p:spTree>
    <p:extLst>
      <p:ext uri="{BB962C8B-B14F-4D97-AF65-F5344CB8AC3E}">
        <p14:creationId xmlns:p14="http://schemas.microsoft.com/office/powerpoint/2010/main" val="170416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A05C-966A-4824-B721-1ABD85DC816B}"/>
              </a:ext>
            </a:extLst>
          </p:cNvPr>
          <p:cNvSpPr>
            <a:spLocks noGrp="1"/>
          </p:cNvSpPr>
          <p:nvPr>
            <p:ph type="title"/>
          </p:nvPr>
        </p:nvSpPr>
        <p:spPr/>
        <p:txBody>
          <a:bodyPr/>
          <a:lstStyle/>
          <a:p>
            <a:r>
              <a:rPr lang="en-US" dirty="0"/>
              <a:t>Variants of Machine Learning:</a:t>
            </a:r>
            <a:endParaRPr lang="en-IN" dirty="0"/>
          </a:p>
        </p:txBody>
      </p:sp>
      <p:sp>
        <p:nvSpPr>
          <p:cNvPr id="3" name="Content Placeholder 2">
            <a:extLst>
              <a:ext uri="{FF2B5EF4-FFF2-40B4-BE49-F238E27FC236}">
                <a16:creationId xmlns:a16="http://schemas.microsoft.com/office/drawing/2014/main" id="{20B3D1EE-D58B-4740-A123-EC07EE311389}"/>
              </a:ext>
            </a:extLst>
          </p:cNvPr>
          <p:cNvSpPr>
            <a:spLocks noGrp="1"/>
          </p:cNvSpPr>
          <p:nvPr>
            <p:ph idx="1"/>
          </p:nvPr>
        </p:nvSpPr>
        <p:spPr/>
        <p:txBody>
          <a:bodyPr/>
          <a:lstStyle/>
          <a:p>
            <a:pPr lvl="1"/>
            <a:r>
              <a:rPr lang="en-IN" dirty="0">
                <a:solidFill>
                  <a:srgbClr val="FF0000"/>
                </a:solidFill>
              </a:rPr>
              <a:t>Supervised</a:t>
            </a:r>
          </a:p>
          <a:p>
            <a:pPr lvl="1"/>
            <a:r>
              <a:rPr lang="en-IN" dirty="0">
                <a:solidFill>
                  <a:srgbClr val="FF0000"/>
                </a:solidFill>
              </a:rPr>
              <a:t>Unsupervised</a:t>
            </a:r>
          </a:p>
          <a:p>
            <a:pPr lvl="1"/>
            <a:r>
              <a:rPr lang="en-IN" dirty="0">
                <a:solidFill>
                  <a:srgbClr val="FF0000"/>
                </a:solidFill>
              </a:rPr>
              <a:t>Reinforcement Learning</a:t>
            </a:r>
          </a:p>
          <a:p>
            <a:endParaRPr lang="en-IN" dirty="0"/>
          </a:p>
        </p:txBody>
      </p:sp>
    </p:spTree>
    <p:extLst>
      <p:ext uri="{BB962C8B-B14F-4D97-AF65-F5344CB8AC3E}">
        <p14:creationId xmlns:p14="http://schemas.microsoft.com/office/powerpoint/2010/main" val="57655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16EE-8077-414C-BFF4-EB4BF1912347}"/>
              </a:ext>
            </a:extLst>
          </p:cNvPr>
          <p:cNvSpPr>
            <a:spLocks noGrp="1"/>
          </p:cNvSpPr>
          <p:nvPr>
            <p:ph type="title"/>
          </p:nvPr>
        </p:nvSpPr>
        <p:spPr/>
        <p:txBody>
          <a:bodyPr/>
          <a:lstStyle/>
          <a:p>
            <a:r>
              <a:rPr lang="en-US" dirty="0"/>
              <a:t>Deep Learning </a:t>
            </a:r>
            <a:endParaRPr lang="en-IN" dirty="0"/>
          </a:p>
        </p:txBody>
      </p:sp>
      <p:sp>
        <p:nvSpPr>
          <p:cNvPr id="3" name="Content Placeholder 2">
            <a:extLst>
              <a:ext uri="{FF2B5EF4-FFF2-40B4-BE49-F238E27FC236}">
                <a16:creationId xmlns:a16="http://schemas.microsoft.com/office/drawing/2014/main" id="{25F79AAF-C46E-489C-B870-AE0B0A57EE9B}"/>
              </a:ext>
            </a:extLst>
          </p:cNvPr>
          <p:cNvSpPr>
            <a:spLocks noGrp="1"/>
          </p:cNvSpPr>
          <p:nvPr>
            <p:ph idx="1"/>
          </p:nvPr>
        </p:nvSpPr>
        <p:spPr/>
        <p:txBody>
          <a:bodyPr/>
          <a:lstStyle/>
          <a:p>
            <a:r>
              <a:rPr lang="en-US" dirty="0"/>
              <a:t>It is the subset of ML, </a:t>
            </a:r>
            <a:r>
              <a:rPr lang="en-US" dirty="0">
                <a:solidFill>
                  <a:srgbClr val="FF0000"/>
                </a:solidFill>
              </a:rPr>
              <a:t>which mimic human brain</a:t>
            </a:r>
            <a:r>
              <a:rPr lang="en-US" dirty="0"/>
              <a:t>. </a:t>
            </a:r>
          </a:p>
          <a:p>
            <a:r>
              <a:rPr lang="en-US" dirty="0"/>
              <a:t>It can use structured/unstructured data.</a:t>
            </a:r>
          </a:p>
          <a:p>
            <a:endParaRPr lang="en-US" dirty="0"/>
          </a:p>
          <a:p>
            <a:r>
              <a:rPr lang="en-US" dirty="0"/>
              <a:t>Three popular Deep Learning Techniques are:</a:t>
            </a:r>
          </a:p>
          <a:p>
            <a:pPr lvl="1"/>
            <a:r>
              <a:rPr lang="en-US" dirty="0">
                <a:solidFill>
                  <a:srgbClr val="FF0000"/>
                </a:solidFill>
              </a:rPr>
              <a:t>ANN – Artificial Neural Network</a:t>
            </a:r>
          </a:p>
          <a:p>
            <a:pPr lvl="1"/>
            <a:r>
              <a:rPr lang="en-US" dirty="0">
                <a:solidFill>
                  <a:srgbClr val="FF0000"/>
                </a:solidFill>
              </a:rPr>
              <a:t>CNN- Convolution Neural Network</a:t>
            </a:r>
          </a:p>
          <a:p>
            <a:pPr lvl="1"/>
            <a:r>
              <a:rPr lang="en-US" dirty="0">
                <a:solidFill>
                  <a:srgbClr val="FF0000"/>
                </a:solidFill>
              </a:rPr>
              <a:t>RNN- Recurrent Neural Network</a:t>
            </a:r>
            <a:endParaRPr lang="en-IN" dirty="0">
              <a:solidFill>
                <a:srgbClr val="FF0000"/>
              </a:solidFill>
            </a:endParaRPr>
          </a:p>
        </p:txBody>
      </p:sp>
    </p:spTree>
    <p:extLst>
      <p:ext uri="{BB962C8B-B14F-4D97-AF65-F5344CB8AC3E}">
        <p14:creationId xmlns:p14="http://schemas.microsoft.com/office/powerpoint/2010/main" val="158830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2880-42C0-44F1-A4AA-8ED2F96B3302}"/>
              </a:ext>
            </a:extLst>
          </p:cNvPr>
          <p:cNvSpPr>
            <a:spLocks noGrp="1"/>
          </p:cNvSpPr>
          <p:nvPr>
            <p:ph type="title"/>
          </p:nvPr>
        </p:nvSpPr>
        <p:spPr/>
        <p:txBody>
          <a:bodyPr/>
          <a:lstStyle/>
          <a:p>
            <a:r>
              <a:rPr lang="en-US" dirty="0"/>
              <a:t>Summary:</a:t>
            </a:r>
            <a:endParaRPr lang="en-IN" dirty="0"/>
          </a:p>
        </p:txBody>
      </p:sp>
      <p:pic>
        <p:nvPicPr>
          <p:cNvPr id="4" name="Picture 3">
            <a:extLst>
              <a:ext uri="{FF2B5EF4-FFF2-40B4-BE49-F238E27FC236}">
                <a16:creationId xmlns:a16="http://schemas.microsoft.com/office/drawing/2014/main" id="{32BFECAF-B1E8-84E0-FF31-271AB194E297}"/>
              </a:ext>
            </a:extLst>
          </p:cNvPr>
          <p:cNvPicPr>
            <a:picLocks noChangeAspect="1"/>
          </p:cNvPicPr>
          <p:nvPr/>
        </p:nvPicPr>
        <p:blipFill>
          <a:blip r:embed="rId2"/>
          <a:stretch>
            <a:fillRect/>
          </a:stretch>
        </p:blipFill>
        <p:spPr>
          <a:xfrm>
            <a:off x="1085363" y="1700808"/>
            <a:ext cx="6973273" cy="4477375"/>
          </a:xfrm>
          <a:prstGeom prst="rect">
            <a:avLst/>
          </a:prstGeom>
        </p:spPr>
      </p:pic>
    </p:spTree>
    <p:extLst>
      <p:ext uri="{BB962C8B-B14F-4D97-AF65-F5344CB8AC3E}">
        <p14:creationId xmlns:p14="http://schemas.microsoft.com/office/powerpoint/2010/main" val="22922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CF11B-42B0-4850-BAD8-30C74A5A2487}"/>
              </a:ext>
            </a:extLst>
          </p:cNvPr>
          <p:cNvSpPr>
            <a:spLocks noGrp="1"/>
          </p:cNvSpPr>
          <p:nvPr>
            <p:ph type="title"/>
          </p:nvPr>
        </p:nvSpPr>
        <p:spPr/>
        <p:txBody>
          <a:bodyPr/>
          <a:lstStyle/>
          <a:p>
            <a:r>
              <a:rPr lang="en-IN" dirty="0"/>
              <a:t>Learning Algorithms</a:t>
            </a:r>
          </a:p>
        </p:txBody>
      </p:sp>
      <p:sp>
        <p:nvSpPr>
          <p:cNvPr id="3" name="Slide Number Placeholder 2">
            <a:extLst>
              <a:ext uri="{FF2B5EF4-FFF2-40B4-BE49-F238E27FC236}">
                <a16:creationId xmlns:a16="http://schemas.microsoft.com/office/drawing/2014/main" id="{E7F194AB-9302-49D2-B639-2A8C8EC79A7F}"/>
              </a:ext>
            </a:extLst>
          </p:cNvPr>
          <p:cNvSpPr>
            <a:spLocks noGrp="1"/>
          </p:cNvSpPr>
          <p:nvPr>
            <p:ph type="sldNum" sz="quarter" idx="11"/>
          </p:nvPr>
        </p:nvSpPr>
        <p:spPr/>
        <p:txBody>
          <a:bodyPr/>
          <a:lstStyle/>
          <a:p>
            <a:fld id="{6DF4C409-C017-451C-B236-E185BBA6E0E4}" type="slidenum">
              <a:rPr lang="tr-TR" smtClean="0"/>
              <a:pPr/>
              <a:t>18</a:t>
            </a:fld>
            <a:endParaRPr lang="tr-TR" dirty="0"/>
          </a:p>
        </p:txBody>
      </p:sp>
    </p:spTree>
    <p:extLst>
      <p:ext uri="{BB962C8B-B14F-4D97-AF65-F5344CB8AC3E}">
        <p14:creationId xmlns:p14="http://schemas.microsoft.com/office/powerpoint/2010/main" val="320193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4C8F91-73BD-A369-1034-97C475A04FD6}"/>
              </a:ext>
            </a:extLst>
          </p:cNvPr>
          <p:cNvSpPr>
            <a:spLocks noGrp="1"/>
          </p:cNvSpPr>
          <p:nvPr>
            <p:ph type="title"/>
          </p:nvPr>
        </p:nvSpPr>
        <p:spPr/>
        <p:txBody>
          <a:bodyPr/>
          <a:lstStyle/>
          <a:p>
            <a:r>
              <a:rPr lang="en-US" dirty="0"/>
              <a:t>Learning Algorithm</a:t>
            </a:r>
            <a:endParaRPr lang="en-IN" dirty="0"/>
          </a:p>
        </p:txBody>
      </p:sp>
      <p:sp>
        <p:nvSpPr>
          <p:cNvPr id="4" name="Slide Number Placeholder 3">
            <a:extLst>
              <a:ext uri="{FF2B5EF4-FFF2-40B4-BE49-F238E27FC236}">
                <a16:creationId xmlns:a16="http://schemas.microsoft.com/office/drawing/2014/main" id="{87B98E1E-3A72-C7B8-6F18-2109FCA927B2}"/>
              </a:ext>
            </a:extLst>
          </p:cNvPr>
          <p:cNvSpPr>
            <a:spLocks noGrp="1"/>
          </p:cNvSpPr>
          <p:nvPr>
            <p:ph type="sldNum" sz="quarter" idx="12"/>
          </p:nvPr>
        </p:nvSpPr>
        <p:spPr/>
        <p:txBody>
          <a:bodyPr>
            <a:normAutofit fontScale="85000" lnSpcReduction="20000"/>
          </a:bodyPr>
          <a:lstStyle/>
          <a:p>
            <a:fld id="{0BF0E594-9508-4F75-8FB2-7E9FCE92EA31}" type="slidenum">
              <a:rPr lang="tr-TR" smtClean="0"/>
              <a:pPr/>
              <a:t>19</a:t>
            </a:fld>
            <a:endParaRPr lang="tr-TR"/>
          </a:p>
        </p:txBody>
      </p:sp>
      <p:sp>
        <p:nvSpPr>
          <p:cNvPr id="6" name="Content Placeholder 5">
            <a:extLst>
              <a:ext uri="{FF2B5EF4-FFF2-40B4-BE49-F238E27FC236}">
                <a16:creationId xmlns:a16="http://schemas.microsoft.com/office/drawing/2014/main" id="{3D69F34B-A5F6-574D-B1DF-AAD5C835238D}"/>
              </a:ext>
            </a:extLst>
          </p:cNvPr>
          <p:cNvSpPr>
            <a:spLocks noGrp="1"/>
          </p:cNvSpPr>
          <p:nvPr>
            <p:ph sz="quarter" idx="1"/>
          </p:nvPr>
        </p:nvSpPr>
        <p:spPr>
          <a:xfrm>
            <a:off x="11766" y="1700808"/>
            <a:ext cx="8952722" cy="4495800"/>
          </a:xfrm>
        </p:spPr>
        <p:txBody>
          <a:bodyPr>
            <a:normAutofit lnSpcReduction="10000"/>
          </a:bodyPr>
          <a:lstStyle/>
          <a:p>
            <a:pPr marL="0" indent="0">
              <a:buNone/>
            </a:pPr>
            <a:r>
              <a:rPr lang="en-US" dirty="0"/>
              <a:t>It can be defined as :</a:t>
            </a:r>
          </a:p>
          <a:p>
            <a:pPr marL="0" indent="0">
              <a:buNone/>
            </a:pPr>
            <a:r>
              <a:rPr lang="en-US" dirty="0"/>
              <a:t> </a:t>
            </a:r>
          </a:p>
          <a:p>
            <a:pPr marL="320040" lvl="1" indent="0">
              <a:buNone/>
            </a:pPr>
            <a:r>
              <a:rPr lang="en-US" dirty="0"/>
              <a:t> </a:t>
            </a:r>
            <a:r>
              <a:rPr lang="en-US" sz="2900" dirty="0"/>
              <a:t>“A computer program is said to </a:t>
            </a:r>
          </a:p>
          <a:p>
            <a:pPr marL="320040" lvl="1" indent="0">
              <a:buNone/>
            </a:pPr>
            <a:r>
              <a:rPr lang="en-US" sz="2900" dirty="0">
                <a:solidFill>
                  <a:srgbClr val="FF0000"/>
                </a:solidFill>
              </a:rPr>
              <a:t>   </a:t>
            </a:r>
            <a:r>
              <a:rPr lang="en-US" sz="2900" dirty="0">
                <a:solidFill>
                  <a:srgbClr val="004DE6"/>
                </a:solidFill>
              </a:rPr>
              <a:t>learn from Experience E</a:t>
            </a:r>
          </a:p>
          <a:p>
            <a:pPr marL="320040" lvl="1" indent="0">
              <a:buNone/>
            </a:pPr>
            <a:r>
              <a:rPr lang="en-US" sz="2900" dirty="0">
                <a:solidFill>
                  <a:srgbClr val="FF0000"/>
                </a:solidFill>
              </a:rPr>
              <a:t>   With respect to class of tasks T and</a:t>
            </a:r>
          </a:p>
          <a:p>
            <a:pPr marL="320040" lvl="1" indent="0">
              <a:buNone/>
            </a:pPr>
            <a:r>
              <a:rPr lang="en-US" sz="2900" dirty="0">
                <a:solidFill>
                  <a:srgbClr val="FF0000"/>
                </a:solidFill>
              </a:rPr>
              <a:t>   </a:t>
            </a:r>
            <a:r>
              <a:rPr lang="en-US" sz="2900" dirty="0">
                <a:solidFill>
                  <a:srgbClr val="00B050"/>
                </a:solidFill>
              </a:rPr>
              <a:t>Performance measure P</a:t>
            </a:r>
            <a:r>
              <a:rPr lang="en-US" sz="2900" dirty="0">
                <a:solidFill>
                  <a:srgbClr val="FF0000"/>
                </a:solidFill>
              </a:rPr>
              <a:t>”.</a:t>
            </a:r>
          </a:p>
          <a:p>
            <a:pPr marL="0" indent="0">
              <a:buNone/>
            </a:pPr>
            <a:endParaRPr lang="en-US" dirty="0">
              <a:solidFill>
                <a:srgbClr val="FF0000"/>
              </a:solidFill>
            </a:endParaRPr>
          </a:p>
          <a:p>
            <a:pPr marL="0" indent="0">
              <a:buNone/>
            </a:pPr>
            <a:endParaRPr lang="en-US" dirty="0">
              <a:solidFill>
                <a:srgbClr val="FF0000"/>
              </a:solidFill>
            </a:endParaRPr>
          </a:p>
          <a:p>
            <a:r>
              <a:rPr lang="en-US" dirty="0">
                <a:solidFill>
                  <a:srgbClr val="FF0000"/>
                </a:solidFill>
              </a:rPr>
              <a:t>Performance P increases as Experience increases</a:t>
            </a:r>
            <a:endParaRPr lang="en-IN" dirty="0">
              <a:solidFill>
                <a:srgbClr val="FF0000"/>
              </a:solidFill>
            </a:endParaRPr>
          </a:p>
        </p:txBody>
      </p:sp>
    </p:spTree>
    <p:extLst>
      <p:ext uri="{BB962C8B-B14F-4D97-AF65-F5344CB8AC3E}">
        <p14:creationId xmlns:p14="http://schemas.microsoft.com/office/powerpoint/2010/main" val="340866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6C00-05FB-4CD7-B105-8D5FC229AFC8}"/>
              </a:ext>
            </a:extLst>
          </p:cNvPr>
          <p:cNvSpPr>
            <a:spLocks noGrp="1"/>
          </p:cNvSpPr>
          <p:nvPr>
            <p:ph type="title"/>
          </p:nvPr>
        </p:nvSpPr>
        <p:spPr/>
        <p:txBody>
          <a:bodyPr/>
          <a:lstStyle/>
          <a:p>
            <a:r>
              <a:rPr lang="en-US" dirty="0"/>
              <a:t>Pre - Requisite</a:t>
            </a:r>
            <a:endParaRPr lang="en-IN" dirty="0"/>
          </a:p>
        </p:txBody>
      </p:sp>
      <p:sp>
        <p:nvSpPr>
          <p:cNvPr id="3" name="Slide Number Placeholder 2">
            <a:extLst>
              <a:ext uri="{FF2B5EF4-FFF2-40B4-BE49-F238E27FC236}">
                <a16:creationId xmlns:a16="http://schemas.microsoft.com/office/drawing/2014/main" id="{121F49E2-25A6-4900-B377-30D7110D37C3}"/>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a:t>
            </a:fld>
            <a:endParaRPr lang="tr-TR" dirty="0"/>
          </a:p>
        </p:txBody>
      </p:sp>
      <p:sp>
        <p:nvSpPr>
          <p:cNvPr id="4" name="Content Placeholder 3">
            <a:extLst>
              <a:ext uri="{FF2B5EF4-FFF2-40B4-BE49-F238E27FC236}">
                <a16:creationId xmlns:a16="http://schemas.microsoft.com/office/drawing/2014/main" id="{4D2A3004-C9F9-49B2-96EA-56FDA5350EEF}"/>
              </a:ext>
            </a:extLst>
          </p:cNvPr>
          <p:cNvSpPr>
            <a:spLocks noGrp="1"/>
          </p:cNvSpPr>
          <p:nvPr>
            <p:ph sz="quarter" idx="1"/>
          </p:nvPr>
        </p:nvSpPr>
        <p:spPr/>
        <p:txBody>
          <a:bodyPr/>
          <a:lstStyle/>
          <a:p>
            <a:r>
              <a:rPr lang="en-US" dirty="0"/>
              <a:t>Linear Algebra </a:t>
            </a:r>
          </a:p>
          <a:p>
            <a:r>
              <a:rPr lang="en-US" dirty="0"/>
              <a:t>Elementary Probability and Statistics</a:t>
            </a:r>
          </a:p>
          <a:p>
            <a:r>
              <a:rPr lang="en-US" dirty="0"/>
              <a:t>Machine Learning / Pattern Recognition.</a:t>
            </a:r>
          </a:p>
          <a:p>
            <a:r>
              <a:rPr lang="en-US" dirty="0"/>
              <a:t>Programming skills – Python preferred</a:t>
            </a:r>
          </a:p>
          <a:p>
            <a:endParaRPr lang="en-IN" dirty="0"/>
          </a:p>
        </p:txBody>
      </p:sp>
    </p:spTree>
    <p:extLst>
      <p:ext uri="{BB962C8B-B14F-4D97-AF65-F5344CB8AC3E}">
        <p14:creationId xmlns:p14="http://schemas.microsoft.com/office/powerpoint/2010/main" val="84748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C3613-B091-BD22-9273-6C2C568CCEED}"/>
              </a:ext>
            </a:extLst>
          </p:cNvPr>
          <p:cNvSpPr>
            <a:spLocks noGrp="1"/>
          </p:cNvSpPr>
          <p:nvPr>
            <p:ph type="title"/>
          </p:nvPr>
        </p:nvSpPr>
        <p:spPr/>
        <p:txBody>
          <a:bodyPr/>
          <a:lstStyle/>
          <a:p>
            <a:r>
              <a:rPr lang="en-US" dirty="0"/>
              <a:t>The First Learning Algorithm:</a:t>
            </a:r>
            <a:endParaRPr lang="en-IN" dirty="0"/>
          </a:p>
        </p:txBody>
      </p:sp>
      <p:sp>
        <p:nvSpPr>
          <p:cNvPr id="2" name="Slide Number Placeholder 1">
            <a:extLst>
              <a:ext uri="{FF2B5EF4-FFF2-40B4-BE49-F238E27FC236}">
                <a16:creationId xmlns:a16="http://schemas.microsoft.com/office/drawing/2014/main" id="{8F4ADA28-727C-81F7-4D37-E2E814536583}"/>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20</a:t>
            </a:fld>
            <a:endParaRPr lang="tr-TR"/>
          </a:p>
        </p:txBody>
      </p:sp>
      <p:sp>
        <p:nvSpPr>
          <p:cNvPr id="5" name="Content Placeholder 4">
            <a:extLst>
              <a:ext uri="{FF2B5EF4-FFF2-40B4-BE49-F238E27FC236}">
                <a16:creationId xmlns:a16="http://schemas.microsoft.com/office/drawing/2014/main" id="{AA003126-4AF1-3DFA-0368-97A8B2564CFD}"/>
              </a:ext>
            </a:extLst>
          </p:cNvPr>
          <p:cNvSpPr>
            <a:spLocks noGrp="1"/>
          </p:cNvSpPr>
          <p:nvPr>
            <p:ph sz="quarter" idx="1"/>
          </p:nvPr>
        </p:nvSpPr>
        <p:spPr/>
        <p:txBody>
          <a:bodyPr/>
          <a:lstStyle/>
          <a:p>
            <a:r>
              <a:rPr lang="en-US" dirty="0"/>
              <a:t>The Samuel’s Checker-Playing Program appears to be the world’s first self learning program.</a:t>
            </a:r>
          </a:p>
          <a:p>
            <a:r>
              <a:rPr lang="en-US" dirty="0"/>
              <a:t>Over thousands of games program started to learn to recognize the pattern, which patterns led to win or lose.</a:t>
            </a:r>
          </a:p>
          <a:p>
            <a:endParaRPr lang="en-US" dirty="0"/>
          </a:p>
          <a:p>
            <a:endParaRPr lang="en-IN" dirty="0"/>
          </a:p>
        </p:txBody>
      </p:sp>
      <p:pic>
        <p:nvPicPr>
          <p:cNvPr id="6" name="Picture 5">
            <a:extLst>
              <a:ext uri="{FF2B5EF4-FFF2-40B4-BE49-F238E27FC236}">
                <a16:creationId xmlns:a16="http://schemas.microsoft.com/office/drawing/2014/main" id="{9E3358F5-55BA-5EE6-1445-1355C153806A}"/>
              </a:ext>
            </a:extLst>
          </p:cNvPr>
          <p:cNvPicPr>
            <a:picLocks noChangeAspect="1"/>
          </p:cNvPicPr>
          <p:nvPr/>
        </p:nvPicPr>
        <p:blipFill>
          <a:blip r:embed="rId2"/>
          <a:stretch>
            <a:fillRect/>
          </a:stretch>
        </p:blipFill>
        <p:spPr>
          <a:xfrm>
            <a:off x="2223760" y="4293096"/>
            <a:ext cx="4940528" cy="2016224"/>
          </a:xfrm>
          <a:prstGeom prst="rect">
            <a:avLst/>
          </a:prstGeom>
        </p:spPr>
      </p:pic>
    </p:spTree>
    <p:extLst>
      <p:ext uri="{BB962C8B-B14F-4D97-AF65-F5344CB8AC3E}">
        <p14:creationId xmlns:p14="http://schemas.microsoft.com/office/powerpoint/2010/main" val="1383047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0FDC0-2A72-7BD7-C73D-EF8F69E311A5}"/>
              </a:ext>
            </a:extLst>
          </p:cNvPr>
          <p:cNvSpPr>
            <a:spLocks noGrp="1"/>
          </p:cNvSpPr>
          <p:nvPr>
            <p:ph type="sldNum" sz="quarter" idx="12"/>
          </p:nvPr>
        </p:nvSpPr>
        <p:spPr/>
        <p:txBody>
          <a:bodyPr>
            <a:normAutofit fontScale="85000" lnSpcReduction="20000"/>
          </a:bodyPr>
          <a:lstStyle/>
          <a:p>
            <a:fld id="{1895849B-5B8D-4701-B904-178A9E77F54C}" type="slidenum">
              <a:rPr lang="tr-TR" smtClean="0"/>
              <a:pPr/>
              <a:t>21</a:t>
            </a:fld>
            <a:endParaRPr lang="tr-TR"/>
          </a:p>
        </p:txBody>
      </p:sp>
      <p:sp>
        <p:nvSpPr>
          <p:cNvPr id="8" name="Content Placeholder 7">
            <a:extLst>
              <a:ext uri="{FF2B5EF4-FFF2-40B4-BE49-F238E27FC236}">
                <a16:creationId xmlns:a16="http://schemas.microsoft.com/office/drawing/2014/main" id="{3B49F5E7-2A13-E1F6-AE03-286EE6E84B39}"/>
              </a:ext>
            </a:extLst>
          </p:cNvPr>
          <p:cNvSpPr>
            <a:spLocks noGrp="1"/>
          </p:cNvSpPr>
          <p:nvPr>
            <p:ph sz="quarter" idx="1"/>
          </p:nvPr>
        </p:nvSpPr>
        <p:spPr/>
        <p:txBody>
          <a:bodyPr/>
          <a:lstStyle/>
          <a:p>
            <a:r>
              <a:rPr lang="en-US" dirty="0">
                <a:solidFill>
                  <a:srgbClr val="004DE6"/>
                </a:solidFill>
              </a:rPr>
              <a:t>E: The Experience of Playing thousands of games</a:t>
            </a:r>
          </a:p>
          <a:p>
            <a:r>
              <a:rPr lang="en-US" dirty="0">
                <a:solidFill>
                  <a:srgbClr val="FF0000"/>
                </a:solidFill>
              </a:rPr>
              <a:t>T: Playing Checkers game</a:t>
            </a:r>
          </a:p>
          <a:p>
            <a:r>
              <a:rPr lang="en-US" dirty="0">
                <a:solidFill>
                  <a:srgbClr val="00B050"/>
                </a:solidFill>
              </a:rPr>
              <a:t>P: Fraction of games it wins against human opponents</a:t>
            </a:r>
            <a:endParaRPr lang="en-IN" dirty="0">
              <a:solidFill>
                <a:srgbClr val="00B050"/>
              </a:solidFill>
            </a:endParaRPr>
          </a:p>
        </p:txBody>
      </p:sp>
      <p:sp>
        <p:nvSpPr>
          <p:cNvPr id="7" name="TextBox 6">
            <a:extLst>
              <a:ext uri="{FF2B5EF4-FFF2-40B4-BE49-F238E27FC236}">
                <a16:creationId xmlns:a16="http://schemas.microsoft.com/office/drawing/2014/main" id="{E5537E4A-80A5-1AD4-F4B6-61E7DC962188}"/>
              </a:ext>
            </a:extLst>
          </p:cNvPr>
          <p:cNvSpPr txBox="1"/>
          <p:nvPr/>
        </p:nvSpPr>
        <p:spPr>
          <a:xfrm>
            <a:off x="827584" y="476672"/>
            <a:ext cx="7080820" cy="426207"/>
          </a:xfrm>
          <a:prstGeom prst="rect">
            <a:avLst/>
          </a:prstGeom>
          <a:noFill/>
        </p:spPr>
        <p:txBody>
          <a:bodyPr wrap="square">
            <a:spAutoFit/>
          </a:bodyPr>
          <a:lstStyle/>
          <a:p>
            <a:pPr marL="0" marR="0">
              <a:lnSpc>
                <a:spcPts val="2453"/>
              </a:lnSpc>
              <a:spcBef>
                <a:spcPts val="0"/>
              </a:spcBef>
              <a:spcAft>
                <a:spcPts val="0"/>
              </a:spcAft>
            </a:pPr>
            <a:r>
              <a:rPr lang="en-US" sz="3200" b="1" spc="1729" dirty="0">
                <a:solidFill>
                  <a:srgbClr val="002060"/>
                </a:solidFill>
                <a:latin typeface="Arial"/>
                <a:cs typeface="Arial"/>
              </a:rPr>
              <a:t> </a:t>
            </a:r>
            <a:r>
              <a:rPr lang="en-US" sz="3200" b="1" dirty="0">
                <a:solidFill>
                  <a:srgbClr val="002060"/>
                </a:solidFill>
                <a:latin typeface="Arial"/>
                <a:cs typeface="Arial"/>
              </a:rPr>
              <a:t>Learning</a:t>
            </a:r>
            <a:r>
              <a:rPr lang="en-US" sz="3200" b="1" spc="25" dirty="0">
                <a:solidFill>
                  <a:srgbClr val="002060"/>
                </a:solidFill>
                <a:latin typeface="Arial"/>
                <a:cs typeface="Arial"/>
              </a:rPr>
              <a:t> </a:t>
            </a:r>
            <a:r>
              <a:rPr lang="en-US" sz="3200" b="1" dirty="0">
                <a:solidFill>
                  <a:srgbClr val="002060"/>
                </a:solidFill>
                <a:latin typeface="Arial"/>
                <a:cs typeface="Arial"/>
              </a:rPr>
              <a:t>algorithms : Example</a:t>
            </a:r>
          </a:p>
        </p:txBody>
      </p:sp>
    </p:spTree>
    <p:extLst>
      <p:ext uri="{BB962C8B-B14F-4D97-AF65-F5344CB8AC3E}">
        <p14:creationId xmlns:p14="http://schemas.microsoft.com/office/powerpoint/2010/main" val="112130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8F9F-2FFF-7E69-1F92-97AC9AE7F6C0}"/>
              </a:ext>
            </a:extLst>
          </p:cNvPr>
          <p:cNvSpPr>
            <a:spLocks noGrp="1"/>
          </p:cNvSpPr>
          <p:nvPr>
            <p:ph type="title"/>
          </p:nvPr>
        </p:nvSpPr>
        <p:spPr/>
        <p:txBody>
          <a:bodyPr/>
          <a:lstStyle/>
          <a:p>
            <a:r>
              <a:rPr lang="en-US" dirty="0"/>
              <a:t>Different Tasks</a:t>
            </a:r>
            <a:endParaRPr lang="en-IN" dirty="0"/>
          </a:p>
        </p:txBody>
      </p:sp>
      <p:sp>
        <p:nvSpPr>
          <p:cNvPr id="3" name="Slide Number Placeholder 2">
            <a:extLst>
              <a:ext uri="{FF2B5EF4-FFF2-40B4-BE49-F238E27FC236}">
                <a16:creationId xmlns:a16="http://schemas.microsoft.com/office/drawing/2014/main" id="{A82CB177-BC54-7CB4-B52C-62F3AAEF40E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22</a:t>
            </a:fld>
            <a:endParaRPr lang="tr-TR" dirty="0"/>
          </a:p>
        </p:txBody>
      </p:sp>
      <p:sp>
        <p:nvSpPr>
          <p:cNvPr id="4" name="Content Placeholder 3">
            <a:extLst>
              <a:ext uri="{FF2B5EF4-FFF2-40B4-BE49-F238E27FC236}">
                <a16:creationId xmlns:a16="http://schemas.microsoft.com/office/drawing/2014/main" id="{6C150036-4B08-74DA-70AD-3A7FD55DEB48}"/>
              </a:ext>
            </a:extLst>
          </p:cNvPr>
          <p:cNvSpPr>
            <a:spLocks noGrp="1"/>
          </p:cNvSpPr>
          <p:nvPr>
            <p:ph sz="quarter" idx="1"/>
          </p:nvPr>
        </p:nvSpPr>
        <p:spPr>
          <a:xfrm>
            <a:off x="612648" y="1600200"/>
            <a:ext cx="8153400" cy="5141168"/>
          </a:xfrm>
        </p:spPr>
        <p:txBody>
          <a:bodyPr>
            <a:normAutofit fontScale="92500" lnSpcReduction="20000"/>
          </a:bodyPr>
          <a:lstStyle/>
          <a:p>
            <a:r>
              <a:rPr lang="en-US" dirty="0"/>
              <a:t>Many Kinds of tasks can be solved with ML. Some of the common machine learning tasks include the following:</a:t>
            </a:r>
          </a:p>
          <a:p>
            <a:pPr lvl="1"/>
            <a:r>
              <a:rPr lang="en-US" dirty="0"/>
              <a:t>Classification</a:t>
            </a:r>
          </a:p>
          <a:p>
            <a:pPr lvl="1"/>
            <a:r>
              <a:rPr lang="en-US" dirty="0"/>
              <a:t>Classification with Missing inputs</a:t>
            </a:r>
          </a:p>
          <a:p>
            <a:pPr lvl="1"/>
            <a:r>
              <a:rPr lang="en-US" dirty="0"/>
              <a:t>Regression</a:t>
            </a:r>
          </a:p>
          <a:p>
            <a:pPr lvl="1"/>
            <a:r>
              <a:rPr lang="en-US" dirty="0"/>
              <a:t>Transcription</a:t>
            </a:r>
          </a:p>
          <a:p>
            <a:pPr lvl="1"/>
            <a:r>
              <a:rPr lang="en-US" dirty="0"/>
              <a:t>Machine Translation</a:t>
            </a:r>
          </a:p>
          <a:p>
            <a:pPr lvl="1"/>
            <a:r>
              <a:rPr lang="en-US" dirty="0"/>
              <a:t>Structured Output</a:t>
            </a:r>
          </a:p>
          <a:p>
            <a:pPr lvl="1"/>
            <a:r>
              <a:rPr lang="en-US" dirty="0"/>
              <a:t>Anomaly Detection</a:t>
            </a:r>
          </a:p>
          <a:p>
            <a:pPr lvl="1"/>
            <a:r>
              <a:rPr lang="en-US" dirty="0"/>
              <a:t>Synthesis and Sampling</a:t>
            </a:r>
          </a:p>
          <a:p>
            <a:pPr lvl="1"/>
            <a:r>
              <a:rPr lang="en-US" dirty="0"/>
              <a:t>Imputation of missing values</a:t>
            </a:r>
          </a:p>
          <a:p>
            <a:pPr lvl="1"/>
            <a:r>
              <a:rPr lang="en-US" dirty="0"/>
              <a:t>Denoising </a:t>
            </a:r>
          </a:p>
          <a:p>
            <a:pPr lvl="1"/>
            <a:r>
              <a:rPr lang="en-US" dirty="0"/>
              <a:t>Density estimation</a:t>
            </a:r>
          </a:p>
          <a:p>
            <a:pPr lvl="1"/>
            <a:endParaRPr lang="en-IN" dirty="0"/>
          </a:p>
        </p:txBody>
      </p:sp>
    </p:spTree>
    <p:extLst>
      <p:ext uri="{BB962C8B-B14F-4D97-AF65-F5344CB8AC3E}">
        <p14:creationId xmlns:p14="http://schemas.microsoft.com/office/powerpoint/2010/main" val="273117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9D47-7B81-E57F-3431-C54D56715E67}"/>
              </a:ext>
            </a:extLst>
          </p:cNvPr>
          <p:cNvSpPr>
            <a:spLocks noGrp="1"/>
          </p:cNvSpPr>
          <p:nvPr>
            <p:ph type="title"/>
          </p:nvPr>
        </p:nvSpPr>
        <p:spPr/>
        <p:txBody>
          <a:bodyPr/>
          <a:lstStyle/>
          <a:p>
            <a:r>
              <a:rPr lang="en-US" dirty="0"/>
              <a:t>Classification</a:t>
            </a:r>
            <a:endParaRPr lang="en-IN" dirty="0"/>
          </a:p>
        </p:txBody>
      </p:sp>
      <p:sp>
        <p:nvSpPr>
          <p:cNvPr id="3" name="Slide Number Placeholder 2">
            <a:extLst>
              <a:ext uri="{FF2B5EF4-FFF2-40B4-BE49-F238E27FC236}">
                <a16:creationId xmlns:a16="http://schemas.microsoft.com/office/drawing/2014/main" id="{005E1EA9-D85F-6371-C57D-F71DAD0C1908}"/>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23</a:t>
            </a:fld>
            <a:endParaRPr lang="tr-TR" dirty="0"/>
          </a:p>
        </p:txBody>
      </p:sp>
      <p:sp>
        <p:nvSpPr>
          <p:cNvPr id="4" name="Content Placeholder 3">
            <a:extLst>
              <a:ext uri="{FF2B5EF4-FFF2-40B4-BE49-F238E27FC236}">
                <a16:creationId xmlns:a16="http://schemas.microsoft.com/office/drawing/2014/main" id="{2E240192-990E-1D80-FD84-E69F601A9F09}"/>
              </a:ext>
            </a:extLst>
          </p:cNvPr>
          <p:cNvSpPr>
            <a:spLocks noGrp="1"/>
          </p:cNvSpPr>
          <p:nvPr>
            <p:ph sz="quarter" idx="1"/>
          </p:nvPr>
        </p:nvSpPr>
        <p:spPr/>
        <p:txBody>
          <a:bodyPr/>
          <a:lstStyle/>
          <a:p>
            <a:r>
              <a:rPr lang="en-US" dirty="0"/>
              <a:t>In this type of task, the computer program is asked to specify which of ‘k’ categories some input belongs to.</a:t>
            </a:r>
          </a:p>
          <a:p>
            <a:r>
              <a:rPr lang="en-US" dirty="0"/>
              <a:t>Example: Two class case: SPAM/INBOX </a:t>
            </a:r>
            <a:endParaRPr lang="en-IN" dirty="0"/>
          </a:p>
        </p:txBody>
      </p:sp>
      <p:pic>
        <p:nvPicPr>
          <p:cNvPr id="6" name="Picture 5">
            <a:extLst>
              <a:ext uri="{FF2B5EF4-FFF2-40B4-BE49-F238E27FC236}">
                <a16:creationId xmlns:a16="http://schemas.microsoft.com/office/drawing/2014/main" id="{6FD88B79-711E-1203-98AF-732D2BF5A26F}"/>
              </a:ext>
            </a:extLst>
          </p:cNvPr>
          <p:cNvPicPr>
            <a:picLocks noChangeAspect="1"/>
          </p:cNvPicPr>
          <p:nvPr/>
        </p:nvPicPr>
        <p:blipFill>
          <a:blip r:embed="rId2"/>
          <a:stretch>
            <a:fillRect/>
          </a:stretch>
        </p:blipFill>
        <p:spPr>
          <a:xfrm>
            <a:off x="1996608" y="3443875"/>
            <a:ext cx="5385480" cy="3429000"/>
          </a:xfrm>
          <a:prstGeom prst="rect">
            <a:avLst/>
          </a:prstGeom>
        </p:spPr>
      </p:pic>
    </p:spTree>
    <p:extLst>
      <p:ext uri="{BB962C8B-B14F-4D97-AF65-F5344CB8AC3E}">
        <p14:creationId xmlns:p14="http://schemas.microsoft.com/office/powerpoint/2010/main" val="3257988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F261-EBE1-59BC-5723-7BF302A15920}"/>
              </a:ext>
            </a:extLst>
          </p:cNvPr>
          <p:cNvSpPr>
            <a:spLocks noGrp="1"/>
          </p:cNvSpPr>
          <p:nvPr>
            <p:ph type="title"/>
          </p:nvPr>
        </p:nvSpPr>
        <p:spPr/>
        <p:txBody>
          <a:bodyPr/>
          <a:lstStyle/>
          <a:p>
            <a:r>
              <a:rPr lang="en-US" dirty="0"/>
              <a:t>Classification with missing input</a:t>
            </a:r>
            <a:endParaRPr lang="en-IN" dirty="0"/>
          </a:p>
        </p:txBody>
      </p:sp>
      <p:sp>
        <p:nvSpPr>
          <p:cNvPr id="3" name="Slide Number Placeholder 2">
            <a:extLst>
              <a:ext uri="{FF2B5EF4-FFF2-40B4-BE49-F238E27FC236}">
                <a16:creationId xmlns:a16="http://schemas.microsoft.com/office/drawing/2014/main" id="{9273C26B-2BC8-AC72-4DD5-C2D1D75128A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24</a:t>
            </a:fld>
            <a:endParaRPr lang="tr-TR" dirty="0"/>
          </a:p>
        </p:txBody>
      </p:sp>
      <p:sp>
        <p:nvSpPr>
          <p:cNvPr id="4" name="Content Placeholder 3">
            <a:extLst>
              <a:ext uri="{FF2B5EF4-FFF2-40B4-BE49-F238E27FC236}">
                <a16:creationId xmlns:a16="http://schemas.microsoft.com/office/drawing/2014/main" id="{E95FBE86-DB5C-9B03-A6ED-BB67A275F44D}"/>
              </a:ext>
            </a:extLst>
          </p:cNvPr>
          <p:cNvSpPr>
            <a:spLocks noGrp="1"/>
          </p:cNvSpPr>
          <p:nvPr>
            <p:ph sz="quarter" idx="1"/>
          </p:nvPr>
        </p:nvSpPr>
        <p:spPr/>
        <p:txBody>
          <a:bodyPr/>
          <a:lstStyle/>
          <a:p>
            <a:r>
              <a:rPr lang="en-US" dirty="0"/>
              <a:t>Classification is usually done with set of inputs.</a:t>
            </a:r>
          </a:p>
          <a:p>
            <a:r>
              <a:rPr lang="en-US" dirty="0"/>
              <a:t>When some of the inputs may be missing, rather than providing a single classification function, the learning algorithm must learn a set of functions.</a:t>
            </a:r>
          </a:p>
          <a:p>
            <a:r>
              <a:rPr lang="en-US" dirty="0"/>
              <a:t>Each function corresponds to classifying ‘x’ with a different subset of its inputs missing.</a:t>
            </a:r>
          </a:p>
          <a:p>
            <a:r>
              <a:rPr lang="en-US" dirty="0"/>
              <a:t>These kind of situation arises frequently in medical diagnosis, because many kinds of medical tests are expensive.</a:t>
            </a:r>
            <a:endParaRPr lang="en-IN" dirty="0"/>
          </a:p>
        </p:txBody>
      </p:sp>
    </p:spTree>
    <p:extLst>
      <p:ext uri="{BB962C8B-B14F-4D97-AF65-F5344CB8AC3E}">
        <p14:creationId xmlns:p14="http://schemas.microsoft.com/office/powerpoint/2010/main" val="150262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ABEC-5962-8D4E-6AC5-F0F6FE651D31}"/>
              </a:ext>
            </a:extLst>
          </p:cNvPr>
          <p:cNvSpPr>
            <a:spLocks noGrp="1"/>
          </p:cNvSpPr>
          <p:nvPr>
            <p:ph type="title"/>
          </p:nvPr>
        </p:nvSpPr>
        <p:spPr/>
        <p:txBody>
          <a:bodyPr/>
          <a:lstStyle/>
          <a:p>
            <a:r>
              <a:rPr lang="en-US" dirty="0"/>
              <a:t>Regression</a:t>
            </a:r>
            <a:endParaRPr lang="en-IN" dirty="0"/>
          </a:p>
        </p:txBody>
      </p:sp>
      <p:sp>
        <p:nvSpPr>
          <p:cNvPr id="3" name="Slide Number Placeholder 2">
            <a:extLst>
              <a:ext uri="{FF2B5EF4-FFF2-40B4-BE49-F238E27FC236}">
                <a16:creationId xmlns:a16="http://schemas.microsoft.com/office/drawing/2014/main" id="{BD1F4D4A-A107-F72E-284C-F76BD53E3FC9}"/>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25</a:t>
            </a:fld>
            <a:endParaRPr lang="tr-TR" dirty="0"/>
          </a:p>
        </p:txBody>
      </p:sp>
      <p:sp>
        <p:nvSpPr>
          <p:cNvPr id="4" name="Content Placeholder 3">
            <a:extLst>
              <a:ext uri="{FF2B5EF4-FFF2-40B4-BE49-F238E27FC236}">
                <a16:creationId xmlns:a16="http://schemas.microsoft.com/office/drawing/2014/main" id="{E2B065F2-F706-5005-0EE6-9AEFEDF6F2FA}"/>
              </a:ext>
            </a:extLst>
          </p:cNvPr>
          <p:cNvSpPr>
            <a:spLocks noGrp="1"/>
          </p:cNvSpPr>
          <p:nvPr>
            <p:ph sz="quarter" idx="1"/>
          </p:nvPr>
        </p:nvSpPr>
        <p:spPr/>
        <p:txBody>
          <a:bodyPr/>
          <a:lstStyle/>
          <a:p>
            <a:r>
              <a:rPr lang="en-US" dirty="0"/>
              <a:t>In this type of task the computer program is asked to predict a numerical value given some input.</a:t>
            </a:r>
          </a:p>
          <a:p>
            <a:r>
              <a:rPr lang="en-US" dirty="0"/>
              <a:t>Two variants of regression:</a:t>
            </a:r>
          </a:p>
          <a:p>
            <a:pPr lvl="1"/>
            <a:r>
              <a:rPr lang="en-US" dirty="0"/>
              <a:t>Linear Regression</a:t>
            </a:r>
          </a:p>
          <a:p>
            <a:pPr lvl="1"/>
            <a:r>
              <a:rPr lang="en-US" dirty="0"/>
              <a:t>Logistic Regression</a:t>
            </a:r>
          </a:p>
          <a:p>
            <a:r>
              <a:rPr lang="en-US" dirty="0"/>
              <a:t>Correlation between input and output will be converted into a linear regression model for future prediction.</a:t>
            </a:r>
          </a:p>
          <a:p>
            <a:endParaRPr lang="en-US" dirty="0"/>
          </a:p>
          <a:p>
            <a:endParaRPr lang="en-US" dirty="0"/>
          </a:p>
          <a:p>
            <a:endParaRPr lang="en-US" dirty="0"/>
          </a:p>
          <a:p>
            <a:endParaRPr lang="en-IN" dirty="0"/>
          </a:p>
        </p:txBody>
      </p:sp>
      <p:pic>
        <p:nvPicPr>
          <p:cNvPr id="6" name="Picture 5">
            <a:extLst>
              <a:ext uri="{FF2B5EF4-FFF2-40B4-BE49-F238E27FC236}">
                <a16:creationId xmlns:a16="http://schemas.microsoft.com/office/drawing/2014/main" id="{AE0616B8-4325-40D3-FD17-7AB60756B185}"/>
              </a:ext>
            </a:extLst>
          </p:cNvPr>
          <p:cNvPicPr>
            <a:picLocks noChangeAspect="1"/>
          </p:cNvPicPr>
          <p:nvPr/>
        </p:nvPicPr>
        <p:blipFill>
          <a:blip r:embed="rId2"/>
          <a:stretch>
            <a:fillRect/>
          </a:stretch>
        </p:blipFill>
        <p:spPr>
          <a:xfrm>
            <a:off x="6150855" y="5096846"/>
            <a:ext cx="2520547" cy="1222680"/>
          </a:xfrm>
          <a:prstGeom prst="rect">
            <a:avLst/>
          </a:prstGeom>
        </p:spPr>
      </p:pic>
      <p:pic>
        <p:nvPicPr>
          <p:cNvPr id="8" name="Picture 7">
            <a:extLst>
              <a:ext uri="{FF2B5EF4-FFF2-40B4-BE49-F238E27FC236}">
                <a16:creationId xmlns:a16="http://schemas.microsoft.com/office/drawing/2014/main" id="{30877719-65D9-9B87-C67A-7BEC32A55110}"/>
              </a:ext>
            </a:extLst>
          </p:cNvPr>
          <p:cNvPicPr>
            <a:picLocks noChangeAspect="1"/>
          </p:cNvPicPr>
          <p:nvPr/>
        </p:nvPicPr>
        <p:blipFill>
          <a:blip r:embed="rId3"/>
          <a:stretch>
            <a:fillRect/>
          </a:stretch>
        </p:blipFill>
        <p:spPr>
          <a:xfrm>
            <a:off x="5964359" y="2753782"/>
            <a:ext cx="2709950" cy="1222680"/>
          </a:xfrm>
          <a:prstGeom prst="rect">
            <a:avLst/>
          </a:prstGeom>
        </p:spPr>
      </p:pic>
    </p:spTree>
    <p:extLst>
      <p:ext uri="{BB962C8B-B14F-4D97-AF65-F5344CB8AC3E}">
        <p14:creationId xmlns:p14="http://schemas.microsoft.com/office/powerpoint/2010/main" val="1479803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1057-5DE5-4E60-62EE-8FA19C67DCAA}"/>
              </a:ext>
            </a:extLst>
          </p:cNvPr>
          <p:cNvSpPr>
            <a:spLocks noGrp="1"/>
          </p:cNvSpPr>
          <p:nvPr>
            <p:ph type="title"/>
          </p:nvPr>
        </p:nvSpPr>
        <p:spPr/>
        <p:txBody>
          <a:bodyPr/>
          <a:lstStyle/>
          <a:p>
            <a:r>
              <a:rPr lang="en-US" dirty="0"/>
              <a:t>Linear </a:t>
            </a:r>
            <a:r>
              <a:rPr lang="en-US" dirty="0" err="1"/>
              <a:t>Regression..continued</a:t>
            </a:r>
            <a:r>
              <a:rPr lang="en-US" dirty="0"/>
              <a:t> </a:t>
            </a:r>
            <a:endParaRPr lang="en-IN" dirty="0"/>
          </a:p>
        </p:txBody>
      </p:sp>
      <p:sp>
        <p:nvSpPr>
          <p:cNvPr id="3" name="Slide Number Placeholder 2">
            <a:extLst>
              <a:ext uri="{FF2B5EF4-FFF2-40B4-BE49-F238E27FC236}">
                <a16:creationId xmlns:a16="http://schemas.microsoft.com/office/drawing/2014/main" id="{86579DE8-C9C4-69D1-477A-8DC03A3C694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26</a:t>
            </a:fld>
            <a:endParaRPr lang="tr-TR" dirty="0"/>
          </a:p>
        </p:txBody>
      </p:sp>
      <p:pic>
        <p:nvPicPr>
          <p:cNvPr id="6" name="Content Placeholder 5">
            <a:extLst>
              <a:ext uri="{FF2B5EF4-FFF2-40B4-BE49-F238E27FC236}">
                <a16:creationId xmlns:a16="http://schemas.microsoft.com/office/drawing/2014/main" id="{A74D24D5-2903-C3D1-4AEB-566A78FE3C79}"/>
              </a:ext>
            </a:extLst>
          </p:cNvPr>
          <p:cNvPicPr>
            <a:picLocks noGrp="1" noChangeAspect="1"/>
          </p:cNvPicPr>
          <p:nvPr>
            <p:ph sz="quarter" idx="1"/>
          </p:nvPr>
        </p:nvPicPr>
        <p:blipFill>
          <a:blip r:embed="rId2"/>
          <a:stretch>
            <a:fillRect/>
          </a:stretch>
        </p:blipFill>
        <p:spPr>
          <a:xfrm>
            <a:off x="612775" y="2509038"/>
            <a:ext cx="8153400" cy="2678123"/>
          </a:xfrm>
        </p:spPr>
      </p:pic>
    </p:spTree>
    <p:extLst>
      <p:ext uri="{BB962C8B-B14F-4D97-AF65-F5344CB8AC3E}">
        <p14:creationId xmlns:p14="http://schemas.microsoft.com/office/powerpoint/2010/main" val="259945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085-87E0-9B4E-FCFF-3930EB9CC78A}"/>
              </a:ext>
            </a:extLst>
          </p:cNvPr>
          <p:cNvSpPr>
            <a:spLocks noGrp="1"/>
          </p:cNvSpPr>
          <p:nvPr>
            <p:ph type="title"/>
          </p:nvPr>
        </p:nvSpPr>
        <p:spPr/>
        <p:txBody>
          <a:bodyPr/>
          <a:lstStyle/>
          <a:p>
            <a:r>
              <a:rPr lang="en-US" dirty="0"/>
              <a:t>Example : Linear regression</a:t>
            </a:r>
            <a:endParaRPr lang="en-IN" dirty="0"/>
          </a:p>
        </p:txBody>
      </p:sp>
      <p:sp>
        <p:nvSpPr>
          <p:cNvPr id="3" name="Slide Number Placeholder 2">
            <a:extLst>
              <a:ext uri="{FF2B5EF4-FFF2-40B4-BE49-F238E27FC236}">
                <a16:creationId xmlns:a16="http://schemas.microsoft.com/office/drawing/2014/main" id="{44CFD4A1-CB39-9990-E57D-BECCDD14F10C}"/>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27</a:t>
            </a:fld>
            <a:endParaRPr lang="tr-TR" dirty="0"/>
          </a:p>
        </p:txBody>
      </p:sp>
      <p:pic>
        <p:nvPicPr>
          <p:cNvPr id="6" name="Content Placeholder 5">
            <a:extLst>
              <a:ext uri="{FF2B5EF4-FFF2-40B4-BE49-F238E27FC236}">
                <a16:creationId xmlns:a16="http://schemas.microsoft.com/office/drawing/2014/main" id="{CC30A84E-84CF-C2DE-D9FD-96F501D4E299}"/>
              </a:ext>
            </a:extLst>
          </p:cNvPr>
          <p:cNvPicPr>
            <a:picLocks noGrp="1" noChangeAspect="1"/>
          </p:cNvPicPr>
          <p:nvPr>
            <p:ph sz="quarter" idx="1"/>
          </p:nvPr>
        </p:nvPicPr>
        <p:blipFill>
          <a:blip r:embed="rId2"/>
          <a:stretch>
            <a:fillRect/>
          </a:stretch>
        </p:blipFill>
        <p:spPr>
          <a:xfrm>
            <a:off x="612775" y="1722447"/>
            <a:ext cx="8153400" cy="4251306"/>
          </a:xfrm>
        </p:spPr>
      </p:pic>
    </p:spTree>
    <p:extLst>
      <p:ext uri="{BB962C8B-B14F-4D97-AF65-F5344CB8AC3E}">
        <p14:creationId xmlns:p14="http://schemas.microsoft.com/office/powerpoint/2010/main" val="2697286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9300-0855-A0E8-9C85-CEFA4BD62362}"/>
              </a:ext>
            </a:extLst>
          </p:cNvPr>
          <p:cNvSpPr>
            <a:spLocks noGrp="1"/>
          </p:cNvSpPr>
          <p:nvPr>
            <p:ph type="title"/>
          </p:nvPr>
        </p:nvSpPr>
        <p:spPr/>
        <p:txBody>
          <a:bodyPr>
            <a:normAutofit fontScale="90000"/>
          </a:bodyPr>
          <a:lstStyle/>
          <a:p>
            <a:r>
              <a:rPr lang="en-US" dirty="0"/>
              <a:t>Simple vs. Multiple linear Regression</a:t>
            </a:r>
            <a:endParaRPr lang="en-IN" dirty="0"/>
          </a:p>
        </p:txBody>
      </p:sp>
      <p:sp>
        <p:nvSpPr>
          <p:cNvPr id="3" name="Slide Number Placeholder 2">
            <a:extLst>
              <a:ext uri="{FF2B5EF4-FFF2-40B4-BE49-F238E27FC236}">
                <a16:creationId xmlns:a16="http://schemas.microsoft.com/office/drawing/2014/main" id="{46AF8E8B-AF56-7745-9D22-72A2357F470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28</a:t>
            </a:fld>
            <a:endParaRPr lang="tr-TR" dirty="0"/>
          </a:p>
        </p:txBody>
      </p:sp>
      <p:sp>
        <p:nvSpPr>
          <p:cNvPr id="8" name="Content Placeholder 7">
            <a:extLst>
              <a:ext uri="{FF2B5EF4-FFF2-40B4-BE49-F238E27FC236}">
                <a16:creationId xmlns:a16="http://schemas.microsoft.com/office/drawing/2014/main" id="{E8794317-D0DA-D2FB-C4A1-0C41E8EBBED2}"/>
              </a:ext>
            </a:extLst>
          </p:cNvPr>
          <p:cNvSpPr>
            <a:spLocks noGrp="1"/>
          </p:cNvSpPr>
          <p:nvPr>
            <p:ph sz="quarter" idx="1"/>
          </p:nvPr>
        </p:nvSpPr>
        <p:spPr/>
        <p:txBody>
          <a:bodyPr/>
          <a:lstStyle/>
          <a:p>
            <a:r>
              <a:rPr lang="en-US" sz="2400" dirty="0"/>
              <a:t>Simple: Single independent input variable is used to predict the output</a:t>
            </a:r>
          </a:p>
          <a:p>
            <a:r>
              <a:rPr lang="en-US" sz="2400" dirty="0">
                <a:solidFill>
                  <a:srgbClr val="FF0000"/>
                </a:solidFill>
              </a:rPr>
              <a:t>Example: How many hours you work, will decide the salary component.</a:t>
            </a:r>
          </a:p>
          <a:p>
            <a:r>
              <a:rPr lang="en-US" sz="2400" dirty="0"/>
              <a:t>Multiple: Multiple independent input variables are used to predict the output.</a:t>
            </a:r>
          </a:p>
          <a:p>
            <a:r>
              <a:rPr lang="en-US" sz="2400" dirty="0">
                <a:solidFill>
                  <a:srgbClr val="FF0000"/>
                </a:solidFill>
              </a:rPr>
              <a:t>Example: Salary is decided based on : Your qualification, Number of hours worked and also based on your experience.</a:t>
            </a:r>
          </a:p>
          <a:p>
            <a:endParaRPr lang="en-IN" dirty="0"/>
          </a:p>
        </p:txBody>
      </p:sp>
      <p:pic>
        <p:nvPicPr>
          <p:cNvPr id="10" name="Picture 9">
            <a:extLst>
              <a:ext uri="{FF2B5EF4-FFF2-40B4-BE49-F238E27FC236}">
                <a16:creationId xmlns:a16="http://schemas.microsoft.com/office/drawing/2014/main" id="{2AAFD495-1C77-814F-B471-9A596708EA6D}"/>
              </a:ext>
            </a:extLst>
          </p:cNvPr>
          <p:cNvPicPr>
            <a:picLocks noChangeAspect="1"/>
          </p:cNvPicPr>
          <p:nvPr/>
        </p:nvPicPr>
        <p:blipFill>
          <a:blip r:embed="rId2"/>
          <a:stretch>
            <a:fillRect/>
          </a:stretch>
        </p:blipFill>
        <p:spPr>
          <a:xfrm>
            <a:off x="1619673" y="4888056"/>
            <a:ext cx="5256584" cy="1969944"/>
          </a:xfrm>
          <a:prstGeom prst="rect">
            <a:avLst/>
          </a:prstGeom>
        </p:spPr>
      </p:pic>
    </p:spTree>
    <p:extLst>
      <p:ext uri="{BB962C8B-B14F-4D97-AF65-F5344CB8AC3E}">
        <p14:creationId xmlns:p14="http://schemas.microsoft.com/office/powerpoint/2010/main" val="2565746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6250-4AE9-FEEE-1726-21AD8BF6CD62}"/>
              </a:ext>
            </a:extLst>
          </p:cNvPr>
          <p:cNvSpPr>
            <a:spLocks noGrp="1"/>
          </p:cNvSpPr>
          <p:nvPr>
            <p:ph type="title"/>
          </p:nvPr>
        </p:nvSpPr>
        <p:spPr/>
        <p:txBody>
          <a:bodyPr/>
          <a:lstStyle/>
          <a:p>
            <a:r>
              <a:rPr lang="en-US" dirty="0"/>
              <a:t>Example: Logistic Regression (0 or1)</a:t>
            </a:r>
            <a:endParaRPr lang="en-IN" dirty="0"/>
          </a:p>
        </p:txBody>
      </p:sp>
      <p:sp>
        <p:nvSpPr>
          <p:cNvPr id="3" name="Slide Number Placeholder 2">
            <a:extLst>
              <a:ext uri="{FF2B5EF4-FFF2-40B4-BE49-F238E27FC236}">
                <a16:creationId xmlns:a16="http://schemas.microsoft.com/office/drawing/2014/main" id="{CD988B81-7BC3-A6F5-709A-C03373D770DC}"/>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29</a:t>
            </a:fld>
            <a:endParaRPr lang="tr-TR" dirty="0"/>
          </a:p>
        </p:txBody>
      </p:sp>
      <p:sp>
        <p:nvSpPr>
          <p:cNvPr id="4" name="Content Placeholder 3">
            <a:extLst>
              <a:ext uri="{FF2B5EF4-FFF2-40B4-BE49-F238E27FC236}">
                <a16:creationId xmlns:a16="http://schemas.microsoft.com/office/drawing/2014/main" id="{ACAA24EC-6B42-2959-EAF4-17FCE9392A17}"/>
              </a:ext>
            </a:extLst>
          </p:cNvPr>
          <p:cNvSpPr>
            <a:spLocks noGrp="1"/>
          </p:cNvSpPr>
          <p:nvPr>
            <p:ph sz="quarter" idx="1"/>
          </p:nvPr>
        </p:nvSpPr>
        <p:spPr/>
        <p:txBody>
          <a:bodyPr/>
          <a:lstStyle/>
          <a:p>
            <a:r>
              <a:rPr lang="en-US" dirty="0"/>
              <a:t>Curved line is because the output will be anywhere between 0 and 1.</a:t>
            </a:r>
          </a:p>
          <a:p>
            <a:r>
              <a:rPr lang="en-US" dirty="0"/>
              <a:t>It will be set to 0 or 1 based on threshold.</a:t>
            </a:r>
          </a:p>
          <a:p>
            <a:r>
              <a:rPr lang="en-US" dirty="0"/>
              <a:t>Example indicates whether the students get admission or not.</a:t>
            </a:r>
          </a:p>
          <a:p>
            <a:endParaRPr lang="en-IN" dirty="0"/>
          </a:p>
        </p:txBody>
      </p:sp>
      <p:pic>
        <p:nvPicPr>
          <p:cNvPr id="6" name="Picture 5">
            <a:extLst>
              <a:ext uri="{FF2B5EF4-FFF2-40B4-BE49-F238E27FC236}">
                <a16:creationId xmlns:a16="http://schemas.microsoft.com/office/drawing/2014/main" id="{161CC72F-F309-480F-5851-E3FA3657A8E0}"/>
              </a:ext>
            </a:extLst>
          </p:cNvPr>
          <p:cNvPicPr>
            <a:picLocks noChangeAspect="1"/>
          </p:cNvPicPr>
          <p:nvPr/>
        </p:nvPicPr>
        <p:blipFill>
          <a:blip r:embed="rId2"/>
          <a:stretch>
            <a:fillRect/>
          </a:stretch>
        </p:blipFill>
        <p:spPr>
          <a:xfrm>
            <a:off x="899592" y="4149080"/>
            <a:ext cx="6102007" cy="2871838"/>
          </a:xfrm>
          <a:prstGeom prst="rect">
            <a:avLst/>
          </a:prstGeom>
        </p:spPr>
      </p:pic>
    </p:spTree>
    <p:extLst>
      <p:ext uri="{BB962C8B-B14F-4D97-AF65-F5344CB8AC3E}">
        <p14:creationId xmlns:p14="http://schemas.microsoft.com/office/powerpoint/2010/main" val="244088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D27D-5C83-4EA3-BD08-D0EBA651B5A2}"/>
              </a:ext>
            </a:extLst>
          </p:cNvPr>
          <p:cNvSpPr>
            <a:spLocks noGrp="1"/>
          </p:cNvSpPr>
          <p:nvPr>
            <p:ph type="title"/>
          </p:nvPr>
        </p:nvSpPr>
        <p:spPr/>
        <p:txBody>
          <a:bodyPr/>
          <a:lstStyle/>
          <a:p>
            <a:r>
              <a:rPr lang="en-US" dirty="0"/>
              <a:t>Course Outcomes</a:t>
            </a:r>
            <a:endParaRPr lang="en-IN" dirty="0"/>
          </a:p>
        </p:txBody>
      </p:sp>
      <p:sp>
        <p:nvSpPr>
          <p:cNvPr id="3" name="Slide Number Placeholder 2">
            <a:extLst>
              <a:ext uri="{FF2B5EF4-FFF2-40B4-BE49-F238E27FC236}">
                <a16:creationId xmlns:a16="http://schemas.microsoft.com/office/drawing/2014/main" id="{09585143-C4E4-41F9-A575-4BFD6FFF9F5E}"/>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a:t>
            </a:fld>
            <a:endParaRPr lang="tr-TR" dirty="0"/>
          </a:p>
        </p:txBody>
      </p:sp>
      <p:sp>
        <p:nvSpPr>
          <p:cNvPr id="4" name="Content Placeholder 3">
            <a:extLst>
              <a:ext uri="{FF2B5EF4-FFF2-40B4-BE49-F238E27FC236}">
                <a16:creationId xmlns:a16="http://schemas.microsoft.com/office/drawing/2014/main" id="{2361925A-D501-46FD-94B7-48F74DE6F3C5}"/>
              </a:ext>
            </a:extLst>
          </p:cNvPr>
          <p:cNvSpPr>
            <a:spLocks noGrp="1"/>
          </p:cNvSpPr>
          <p:nvPr>
            <p:ph sz="quarter" idx="1"/>
          </p:nvPr>
        </p:nvSpPr>
        <p:spPr>
          <a:xfrm>
            <a:off x="179512" y="1600199"/>
            <a:ext cx="8153400" cy="4495800"/>
          </a:xfrm>
        </p:spPr>
        <p:txBody>
          <a:bodyPr>
            <a:normAutofit/>
          </a:bodyPr>
          <a:lstStyle/>
          <a:p>
            <a:r>
              <a:rPr lang="en-US" sz="2400" dirty="0"/>
              <a:t>After completing this course, students should be able to:</a:t>
            </a:r>
          </a:p>
          <a:p>
            <a:endParaRPr lang="en-IN" dirty="0"/>
          </a:p>
        </p:txBody>
      </p:sp>
      <p:sp>
        <p:nvSpPr>
          <p:cNvPr id="6" name="Rectangle 1">
            <a:extLst>
              <a:ext uri="{FF2B5EF4-FFF2-40B4-BE49-F238E27FC236}">
                <a16:creationId xmlns:a16="http://schemas.microsoft.com/office/drawing/2014/main" id="{37B2C465-F086-4FC4-BABE-1644BDA25B0C}"/>
              </a:ext>
            </a:extLst>
          </p:cNvPr>
          <p:cNvSpPr>
            <a:spLocks noChangeArrowheads="1"/>
          </p:cNvSpPr>
          <p:nvPr/>
        </p:nvSpPr>
        <p:spPr bwMode="auto">
          <a:xfrm>
            <a:off x="1808163" y="3416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C9E2912E-FF26-9C40-254E-4933CA583FC1}"/>
              </a:ext>
            </a:extLst>
          </p:cNvPr>
          <p:cNvPicPr>
            <a:picLocks noChangeAspect="1"/>
          </p:cNvPicPr>
          <p:nvPr/>
        </p:nvPicPr>
        <p:blipFill>
          <a:blip r:embed="rId2"/>
          <a:stretch>
            <a:fillRect/>
          </a:stretch>
        </p:blipFill>
        <p:spPr>
          <a:xfrm>
            <a:off x="266700" y="2348880"/>
            <a:ext cx="8877300" cy="2664296"/>
          </a:xfrm>
          <a:prstGeom prst="rect">
            <a:avLst/>
          </a:prstGeom>
        </p:spPr>
      </p:pic>
    </p:spTree>
    <p:extLst>
      <p:ext uri="{BB962C8B-B14F-4D97-AF65-F5344CB8AC3E}">
        <p14:creationId xmlns:p14="http://schemas.microsoft.com/office/powerpoint/2010/main" val="3557726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CE60-9941-3287-BE93-CD0912E46643}"/>
              </a:ext>
            </a:extLst>
          </p:cNvPr>
          <p:cNvSpPr>
            <a:spLocks noGrp="1"/>
          </p:cNvSpPr>
          <p:nvPr>
            <p:ph type="title"/>
          </p:nvPr>
        </p:nvSpPr>
        <p:spPr/>
        <p:txBody>
          <a:bodyPr/>
          <a:lstStyle/>
          <a:p>
            <a:r>
              <a:rPr lang="en-US" dirty="0"/>
              <a:t>Linear Vs. Logistic Regression</a:t>
            </a:r>
            <a:endParaRPr lang="en-IN" dirty="0"/>
          </a:p>
        </p:txBody>
      </p:sp>
      <p:sp>
        <p:nvSpPr>
          <p:cNvPr id="3" name="Slide Number Placeholder 2">
            <a:extLst>
              <a:ext uri="{FF2B5EF4-FFF2-40B4-BE49-F238E27FC236}">
                <a16:creationId xmlns:a16="http://schemas.microsoft.com/office/drawing/2014/main" id="{A58E06CC-B1CA-740F-35F7-71409656F52B}"/>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30</a:t>
            </a:fld>
            <a:endParaRPr lang="tr-TR" dirty="0"/>
          </a:p>
        </p:txBody>
      </p:sp>
      <p:pic>
        <p:nvPicPr>
          <p:cNvPr id="6" name="Content Placeholder 5">
            <a:extLst>
              <a:ext uri="{FF2B5EF4-FFF2-40B4-BE49-F238E27FC236}">
                <a16:creationId xmlns:a16="http://schemas.microsoft.com/office/drawing/2014/main" id="{9808D868-1161-264E-C59A-6131D871F276}"/>
              </a:ext>
            </a:extLst>
          </p:cNvPr>
          <p:cNvPicPr>
            <a:picLocks noGrp="1" noChangeAspect="1"/>
          </p:cNvPicPr>
          <p:nvPr>
            <p:ph sz="quarter" idx="1"/>
          </p:nvPr>
        </p:nvPicPr>
        <p:blipFill>
          <a:blip r:embed="rId2"/>
          <a:stretch>
            <a:fillRect/>
          </a:stretch>
        </p:blipFill>
        <p:spPr>
          <a:xfrm>
            <a:off x="612774" y="1516698"/>
            <a:ext cx="8351713" cy="5224670"/>
          </a:xfrm>
        </p:spPr>
      </p:pic>
    </p:spTree>
    <p:extLst>
      <p:ext uri="{BB962C8B-B14F-4D97-AF65-F5344CB8AC3E}">
        <p14:creationId xmlns:p14="http://schemas.microsoft.com/office/powerpoint/2010/main" val="2934235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2D9E-7590-97AA-4DBC-17A3460154CE}"/>
              </a:ext>
            </a:extLst>
          </p:cNvPr>
          <p:cNvSpPr>
            <a:spLocks noGrp="1"/>
          </p:cNvSpPr>
          <p:nvPr>
            <p:ph type="title"/>
          </p:nvPr>
        </p:nvSpPr>
        <p:spPr/>
        <p:txBody>
          <a:bodyPr/>
          <a:lstStyle/>
          <a:p>
            <a:r>
              <a:rPr lang="en-US" dirty="0"/>
              <a:t>Transcription</a:t>
            </a:r>
            <a:endParaRPr lang="en-IN" dirty="0"/>
          </a:p>
        </p:txBody>
      </p:sp>
      <p:sp>
        <p:nvSpPr>
          <p:cNvPr id="3" name="Slide Number Placeholder 2">
            <a:extLst>
              <a:ext uri="{FF2B5EF4-FFF2-40B4-BE49-F238E27FC236}">
                <a16:creationId xmlns:a16="http://schemas.microsoft.com/office/drawing/2014/main" id="{F579D95E-AA00-EE7F-726B-6629F0472E93}"/>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31</a:t>
            </a:fld>
            <a:endParaRPr lang="tr-TR" dirty="0"/>
          </a:p>
        </p:txBody>
      </p:sp>
      <p:sp>
        <p:nvSpPr>
          <p:cNvPr id="4" name="Content Placeholder 3">
            <a:extLst>
              <a:ext uri="{FF2B5EF4-FFF2-40B4-BE49-F238E27FC236}">
                <a16:creationId xmlns:a16="http://schemas.microsoft.com/office/drawing/2014/main" id="{B3A42E32-6064-4C7F-3C9C-8D469235FFF1}"/>
              </a:ext>
            </a:extLst>
          </p:cNvPr>
          <p:cNvSpPr>
            <a:spLocks noGrp="1"/>
          </p:cNvSpPr>
          <p:nvPr>
            <p:ph sz="quarter" idx="1"/>
          </p:nvPr>
        </p:nvSpPr>
        <p:spPr/>
        <p:txBody>
          <a:bodyPr/>
          <a:lstStyle/>
          <a:p>
            <a:r>
              <a:rPr lang="en-US" dirty="0"/>
              <a:t>In this type of task the machine learning system is asked to observe a relatively unstructured representation of some kind of data and transcribe the information into discrete textual form.</a:t>
            </a:r>
          </a:p>
          <a:p>
            <a:r>
              <a:rPr lang="en-US" dirty="0"/>
              <a:t>For example OCR : Text in the image format (unstructured) to editable text.</a:t>
            </a:r>
          </a:p>
          <a:p>
            <a:r>
              <a:rPr lang="en-US" dirty="0"/>
              <a:t>Another example Speech to Text. (Medical Transcription)</a:t>
            </a:r>
          </a:p>
          <a:p>
            <a:endParaRPr lang="en-IN" dirty="0"/>
          </a:p>
        </p:txBody>
      </p:sp>
      <p:pic>
        <p:nvPicPr>
          <p:cNvPr id="6" name="Picture 5">
            <a:extLst>
              <a:ext uri="{FF2B5EF4-FFF2-40B4-BE49-F238E27FC236}">
                <a16:creationId xmlns:a16="http://schemas.microsoft.com/office/drawing/2014/main" id="{31157D9C-6963-919C-6F94-994D693F29BA}"/>
              </a:ext>
            </a:extLst>
          </p:cNvPr>
          <p:cNvPicPr>
            <a:picLocks noChangeAspect="1"/>
          </p:cNvPicPr>
          <p:nvPr/>
        </p:nvPicPr>
        <p:blipFill>
          <a:blip r:embed="rId2"/>
          <a:stretch>
            <a:fillRect/>
          </a:stretch>
        </p:blipFill>
        <p:spPr>
          <a:xfrm>
            <a:off x="1403648" y="5257800"/>
            <a:ext cx="6444208" cy="1600199"/>
          </a:xfrm>
          <a:prstGeom prst="rect">
            <a:avLst/>
          </a:prstGeom>
        </p:spPr>
      </p:pic>
    </p:spTree>
    <p:extLst>
      <p:ext uri="{BB962C8B-B14F-4D97-AF65-F5344CB8AC3E}">
        <p14:creationId xmlns:p14="http://schemas.microsoft.com/office/powerpoint/2010/main" val="2728515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7444-82AE-7D3E-21A2-34B8AA52472B}"/>
              </a:ext>
            </a:extLst>
          </p:cNvPr>
          <p:cNvSpPr>
            <a:spLocks noGrp="1"/>
          </p:cNvSpPr>
          <p:nvPr>
            <p:ph type="title"/>
          </p:nvPr>
        </p:nvSpPr>
        <p:spPr/>
        <p:txBody>
          <a:bodyPr/>
          <a:lstStyle/>
          <a:p>
            <a:r>
              <a:rPr lang="en-US" dirty="0"/>
              <a:t>Machine Translation</a:t>
            </a:r>
            <a:endParaRPr lang="en-IN" dirty="0"/>
          </a:p>
        </p:txBody>
      </p:sp>
      <p:sp>
        <p:nvSpPr>
          <p:cNvPr id="3" name="Slide Number Placeholder 2">
            <a:extLst>
              <a:ext uri="{FF2B5EF4-FFF2-40B4-BE49-F238E27FC236}">
                <a16:creationId xmlns:a16="http://schemas.microsoft.com/office/drawing/2014/main" id="{40F2401B-A9DE-DC9E-F77C-EAFC413E20B9}"/>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32</a:t>
            </a:fld>
            <a:endParaRPr lang="tr-TR" dirty="0"/>
          </a:p>
        </p:txBody>
      </p:sp>
      <p:sp>
        <p:nvSpPr>
          <p:cNvPr id="4" name="Content Placeholder 3">
            <a:extLst>
              <a:ext uri="{FF2B5EF4-FFF2-40B4-BE49-F238E27FC236}">
                <a16:creationId xmlns:a16="http://schemas.microsoft.com/office/drawing/2014/main" id="{E0F66EBC-60D4-7004-847B-5D9E4279C095}"/>
              </a:ext>
            </a:extLst>
          </p:cNvPr>
          <p:cNvSpPr>
            <a:spLocks noGrp="1"/>
          </p:cNvSpPr>
          <p:nvPr>
            <p:ph sz="quarter" idx="1"/>
          </p:nvPr>
        </p:nvSpPr>
        <p:spPr/>
        <p:txBody>
          <a:bodyPr/>
          <a:lstStyle/>
          <a:p>
            <a:pPr algn="just"/>
            <a:r>
              <a:rPr lang="en-US" dirty="0"/>
              <a:t>In this input is already consists of sequence of symbols in some language and the computer program must convert this into a sequence of symbols in another language.</a:t>
            </a:r>
          </a:p>
          <a:p>
            <a:endParaRPr lang="en-IN" dirty="0"/>
          </a:p>
        </p:txBody>
      </p:sp>
      <p:pic>
        <p:nvPicPr>
          <p:cNvPr id="6" name="Picture 5">
            <a:extLst>
              <a:ext uri="{FF2B5EF4-FFF2-40B4-BE49-F238E27FC236}">
                <a16:creationId xmlns:a16="http://schemas.microsoft.com/office/drawing/2014/main" id="{0DD353D5-DAA6-D4AA-17DC-0B3C00AC0EA6}"/>
              </a:ext>
            </a:extLst>
          </p:cNvPr>
          <p:cNvPicPr>
            <a:picLocks noChangeAspect="1"/>
          </p:cNvPicPr>
          <p:nvPr/>
        </p:nvPicPr>
        <p:blipFill>
          <a:blip r:embed="rId2"/>
          <a:stretch>
            <a:fillRect/>
          </a:stretch>
        </p:blipFill>
        <p:spPr>
          <a:xfrm>
            <a:off x="1638344" y="3501008"/>
            <a:ext cx="7127704" cy="2842691"/>
          </a:xfrm>
          <a:prstGeom prst="rect">
            <a:avLst/>
          </a:prstGeom>
        </p:spPr>
      </p:pic>
    </p:spTree>
    <p:extLst>
      <p:ext uri="{BB962C8B-B14F-4D97-AF65-F5344CB8AC3E}">
        <p14:creationId xmlns:p14="http://schemas.microsoft.com/office/powerpoint/2010/main" val="3292440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1811-436F-F548-E484-5BFC9A7FB950}"/>
              </a:ext>
            </a:extLst>
          </p:cNvPr>
          <p:cNvSpPr>
            <a:spLocks noGrp="1"/>
          </p:cNvSpPr>
          <p:nvPr>
            <p:ph type="title"/>
          </p:nvPr>
        </p:nvSpPr>
        <p:spPr/>
        <p:txBody>
          <a:bodyPr/>
          <a:lstStyle/>
          <a:p>
            <a:r>
              <a:rPr lang="en-US" dirty="0"/>
              <a:t>Structured Output</a:t>
            </a:r>
            <a:endParaRPr lang="en-IN" dirty="0"/>
          </a:p>
        </p:txBody>
      </p:sp>
      <p:sp>
        <p:nvSpPr>
          <p:cNvPr id="3" name="Slide Number Placeholder 2">
            <a:extLst>
              <a:ext uri="{FF2B5EF4-FFF2-40B4-BE49-F238E27FC236}">
                <a16:creationId xmlns:a16="http://schemas.microsoft.com/office/drawing/2014/main" id="{C84CB3FD-8B39-6544-24DB-6FE2FE881BC2}"/>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33</a:t>
            </a:fld>
            <a:endParaRPr lang="tr-TR" dirty="0"/>
          </a:p>
        </p:txBody>
      </p:sp>
      <p:sp>
        <p:nvSpPr>
          <p:cNvPr id="4" name="Content Placeholder 3">
            <a:extLst>
              <a:ext uri="{FF2B5EF4-FFF2-40B4-BE49-F238E27FC236}">
                <a16:creationId xmlns:a16="http://schemas.microsoft.com/office/drawing/2014/main" id="{89178D1C-7FFE-FD67-A4D2-58D4102B3C7B}"/>
              </a:ext>
            </a:extLst>
          </p:cNvPr>
          <p:cNvSpPr>
            <a:spLocks noGrp="1"/>
          </p:cNvSpPr>
          <p:nvPr>
            <p:ph sz="quarter" idx="1"/>
          </p:nvPr>
        </p:nvSpPr>
        <p:spPr/>
        <p:txBody>
          <a:bodyPr/>
          <a:lstStyle/>
          <a:p>
            <a:r>
              <a:rPr lang="en-US" dirty="0"/>
              <a:t>It involve any task where the output is a vector with important relationships between different elements.</a:t>
            </a:r>
          </a:p>
          <a:p>
            <a:r>
              <a:rPr lang="en-US" dirty="0"/>
              <a:t>This will be useful in applications like chatbot.</a:t>
            </a:r>
          </a:p>
          <a:p>
            <a:endParaRPr lang="en-US" dirty="0"/>
          </a:p>
          <a:p>
            <a:endParaRPr lang="en-IN" dirty="0"/>
          </a:p>
        </p:txBody>
      </p:sp>
      <p:pic>
        <p:nvPicPr>
          <p:cNvPr id="6" name="Picture 5">
            <a:extLst>
              <a:ext uri="{FF2B5EF4-FFF2-40B4-BE49-F238E27FC236}">
                <a16:creationId xmlns:a16="http://schemas.microsoft.com/office/drawing/2014/main" id="{A1FF2093-FE25-5216-859D-1008AB8B6E96}"/>
              </a:ext>
            </a:extLst>
          </p:cNvPr>
          <p:cNvPicPr>
            <a:picLocks noChangeAspect="1"/>
          </p:cNvPicPr>
          <p:nvPr/>
        </p:nvPicPr>
        <p:blipFill>
          <a:blip r:embed="rId2"/>
          <a:stretch>
            <a:fillRect/>
          </a:stretch>
        </p:blipFill>
        <p:spPr>
          <a:xfrm>
            <a:off x="897869" y="3212976"/>
            <a:ext cx="7582958" cy="3645023"/>
          </a:xfrm>
          <a:prstGeom prst="rect">
            <a:avLst/>
          </a:prstGeom>
        </p:spPr>
      </p:pic>
    </p:spTree>
    <p:extLst>
      <p:ext uri="{BB962C8B-B14F-4D97-AF65-F5344CB8AC3E}">
        <p14:creationId xmlns:p14="http://schemas.microsoft.com/office/powerpoint/2010/main" val="1108135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0D25-CFFE-C54F-E5D4-DB93FD83B173}"/>
              </a:ext>
            </a:extLst>
          </p:cNvPr>
          <p:cNvSpPr>
            <a:spLocks noGrp="1"/>
          </p:cNvSpPr>
          <p:nvPr>
            <p:ph type="title"/>
          </p:nvPr>
        </p:nvSpPr>
        <p:spPr/>
        <p:txBody>
          <a:bodyPr/>
          <a:lstStyle/>
          <a:p>
            <a:r>
              <a:rPr lang="en-US" dirty="0"/>
              <a:t>Anomaly detection</a:t>
            </a:r>
            <a:endParaRPr lang="en-IN" dirty="0"/>
          </a:p>
        </p:txBody>
      </p:sp>
      <p:sp>
        <p:nvSpPr>
          <p:cNvPr id="3" name="Slide Number Placeholder 2">
            <a:extLst>
              <a:ext uri="{FF2B5EF4-FFF2-40B4-BE49-F238E27FC236}">
                <a16:creationId xmlns:a16="http://schemas.microsoft.com/office/drawing/2014/main" id="{E8C582B9-436B-7EF2-363C-650E87CDD67B}"/>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34</a:t>
            </a:fld>
            <a:endParaRPr lang="tr-TR" dirty="0"/>
          </a:p>
        </p:txBody>
      </p:sp>
      <p:sp>
        <p:nvSpPr>
          <p:cNvPr id="4" name="Content Placeholder 3">
            <a:extLst>
              <a:ext uri="{FF2B5EF4-FFF2-40B4-BE49-F238E27FC236}">
                <a16:creationId xmlns:a16="http://schemas.microsoft.com/office/drawing/2014/main" id="{560E58E7-237D-2235-E04C-37E00138E8C5}"/>
              </a:ext>
            </a:extLst>
          </p:cNvPr>
          <p:cNvSpPr>
            <a:spLocks noGrp="1"/>
          </p:cNvSpPr>
          <p:nvPr>
            <p:ph sz="quarter" idx="1"/>
          </p:nvPr>
        </p:nvSpPr>
        <p:spPr/>
        <p:txBody>
          <a:bodyPr/>
          <a:lstStyle/>
          <a:p>
            <a:r>
              <a:rPr lang="en-US" dirty="0"/>
              <a:t>In this type of task computer program sifts through a set of events or objects and flags some of them as being unusual or atypical.</a:t>
            </a:r>
          </a:p>
          <a:p>
            <a:r>
              <a:rPr lang="en-US" dirty="0">
                <a:solidFill>
                  <a:srgbClr val="FF0000"/>
                </a:solidFill>
              </a:rPr>
              <a:t>For example : credit card fraud detection.</a:t>
            </a:r>
          </a:p>
          <a:p>
            <a:r>
              <a:rPr lang="en-US" dirty="0">
                <a:solidFill>
                  <a:srgbClr val="FF0000"/>
                </a:solidFill>
              </a:rPr>
              <a:t>By modeling your purchasing habits a credit card company can detect misuse of your cards.</a:t>
            </a:r>
          </a:p>
          <a:p>
            <a:r>
              <a:rPr lang="en-US" dirty="0"/>
              <a:t>Card can be placed on hold based on the uncharacteristic purchase.</a:t>
            </a:r>
            <a:endParaRPr lang="en-IN" dirty="0"/>
          </a:p>
        </p:txBody>
      </p:sp>
      <p:pic>
        <p:nvPicPr>
          <p:cNvPr id="6" name="Picture 5">
            <a:extLst>
              <a:ext uri="{FF2B5EF4-FFF2-40B4-BE49-F238E27FC236}">
                <a16:creationId xmlns:a16="http://schemas.microsoft.com/office/drawing/2014/main" id="{8FD8F36F-489B-ECCF-7509-EF1700D8F2AA}"/>
              </a:ext>
            </a:extLst>
          </p:cNvPr>
          <p:cNvPicPr>
            <a:picLocks noChangeAspect="1"/>
          </p:cNvPicPr>
          <p:nvPr/>
        </p:nvPicPr>
        <p:blipFill>
          <a:blip r:embed="rId2"/>
          <a:stretch>
            <a:fillRect/>
          </a:stretch>
        </p:blipFill>
        <p:spPr>
          <a:xfrm>
            <a:off x="5868144" y="5053388"/>
            <a:ext cx="3168352" cy="1842712"/>
          </a:xfrm>
          <a:prstGeom prst="rect">
            <a:avLst/>
          </a:prstGeom>
        </p:spPr>
      </p:pic>
    </p:spTree>
    <p:extLst>
      <p:ext uri="{BB962C8B-B14F-4D97-AF65-F5344CB8AC3E}">
        <p14:creationId xmlns:p14="http://schemas.microsoft.com/office/powerpoint/2010/main" val="3212247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CB84-0190-614F-39D2-1DDB0D233930}"/>
              </a:ext>
            </a:extLst>
          </p:cNvPr>
          <p:cNvSpPr>
            <a:spLocks noGrp="1"/>
          </p:cNvSpPr>
          <p:nvPr>
            <p:ph type="title"/>
          </p:nvPr>
        </p:nvSpPr>
        <p:spPr/>
        <p:txBody>
          <a:bodyPr/>
          <a:lstStyle/>
          <a:p>
            <a:r>
              <a:rPr lang="en-US" dirty="0"/>
              <a:t>Synthesis and Sampling</a:t>
            </a:r>
            <a:endParaRPr lang="en-IN" dirty="0"/>
          </a:p>
        </p:txBody>
      </p:sp>
      <p:sp>
        <p:nvSpPr>
          <p:cNvPr id="3" name="Slide Number Placeholder 2">
            <a:extLst>
              <a:ext uri="{FF2B5EF4-FFF2-40B4-BE49-F238E27FC236}">
                <a16:creationId xmlns:a16="http://schemas.microsoft.com/office/drawing/2014/main" id="{0AD6B450-6518-6F0A-BA62-BFE28EDA424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35</a:t>
            </a:fld>
            <a:endParaRPr lang="tr-TR" dirty="0"/>
          </a:p>
        </p:txBody>
      </p:sp>
      <p:sp>
        <p:nvSpPr>
          <p:cNvPr id="4" name="Content Placeholder 3">
            <a:extLst>
              <a:ext uri="{FF2B5EF4-FFF2-40B4-BE49-F238E27FC236}">
                <a16:creationId xmlns:a16="http://schemas.microsoft.com/office/drawing/2014/main" id="{74CBAD9B-75C8-0BB2-F16E-6D7EEA5CC5F0}"/>
              </a:ext>
            </a:extLst>
          </p:cNvPr>
          <p:cNvSpPr>
            <a:spLocks noGrp="1"/>
          </p:cNvSpPr>
          <p:nvPr>
            <p:ph sz="quarter" idx="1"/>
          </p:nvPr>
        </p:nvSpPr>
        <p:spPr>
          <a:xfrm>
            <a:off x="533400" y="1600200"/>
            <a:ext cx="8531352" cy="5257800"/>
          </a:xfrm>
        </p:spPr>
        <p:txBody>
          <a:bodyPr>
            <a:normAutofit fontScale="85000" lnSpcReduction="20000"/>
          </a:bodyPr>
          <a:lstStyle/>
          <a:p>
            <a:r>
              <a:rPr lang="en-US" dirty="0"/>
              <a:t>In this type of task, the machine learning algorithm is asked to generate new examples that are similar to those in the training data.</a:t>
            </a:r>
          </a:p>
          <a:p>
            <a:r>
              <a:rPr lang="en-US" dirty="0">
                <a:solidFill>
                  <a:srgbClr val="FF0000"/>
                </a:solidFill>
              </a:rPr>
              <a:t>sampling involves selecting representative subsets of data from a larger dataset to train models efficiently. </a:t>
            </a:r>
          </a:p>
          <a:p>
            <a:r>
              <a:rPr lang="en-US" dirty="0">
                <a:solidFill>
                  <a:srgbClr val="FF0000"/>
                </a:solidFill>
              </a:rPr>
              <a:t>Sampling is used when dealing with massive datasets where full analysis is impractical</a:t>
            </a:r>
          </a:p>
          <a:p>
            <a:r>
              <a:rPr lang="en-US" dirty="0">
                <a:solidFill>
                  <a:srgbClr val="FF0000"/>
                </a:solidFill>
              </a:rPr>
              <a:t>Different methods of sampling: Random, Systematic &amp; clustering</a:t>
            </a:r>
          </a:p>
          <a:p>
            <a:endParaRPr lang="en-US" dirty="0">
              <a:solidFill>
                <a:srgbClr val="FF0000"/>
              </a:solidFill>
            </a:endParaRPr>
          </a:p>
          <a:p>
            <a:r>
              <a:rPr lang="en-US" dirty="0">
                <a:solidFill>
                  <a:srgbClr val="0070C0"/>
                </a:solidFill>
              </a:rPr>
              <a:t>While synthesis (or data synthesis) involves creating entirely new, artificial data points to augment limited or sensitive real datasets. </a:t>
            </a:r>
          </a:p>
          <a:p>
            <a:r>
              <a:rPr lang="en-US" dirty="0"/>
              <a:t>Data synthesis addresses data scarcity, enhances data privacy by creating data independent of real records, and aids in domain adaptation, testing, and simulation</a:t>
            </a:r>
          </a:p>
        </p:txBody>
      </p:sp>
    </p:spTree>
    <p:extLst>
      <p:ext uri="{BB962C8B-B14F-4D97-AF65-F5344CB8AC3E}">
        <p14:creationId xmlns:p14="http://schemas.microsoft.com/office/powerpoint/2010/main" val="664685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A90D-A6E5-1F45-E5A4-26EC9E34989A}"/>
              </a:ext>
            </a:extLst>
          </p:cNvPr>
          <p:cNvSpPr>
            <a:spLocks noGrp="1"/>
          </p:cNvSpPr>
          <p:nvPr>
            <p:ph type="title"/>
          </p:nvPr>
        </p:nvSpPr>
        <p:spPr/>
        <p:txBody>
          <a:bodyPr/>
          <a:lstStyle/>
          <a:p>
            <a:r>
              <a:rPr lang="en-US" dirty="0"/>
              <a:t>Imputation of missing values</a:t>
            </a:r>
            <a:endParaRPr lang="en-IN" dirty="0"/>
          </a:p>
        </p:txBody>
      </p:sp>
      <p:sp>
        <p:nvSpPr>
          <p:cNvPr id="3" name="Slide Number Placeholder 2">
            <a:extLst>
              <a:ext uri="{FF2B5EF4-FFF2-40B4-BE49-F238E27FC236}">
                <a16:creationId xmlns:a16="http://schemas.microsoft.com/office/drawing/2014/main" id="{7A053C81-3EA9-AEF5-D366-CD35EDF2F3C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36</a:t>
            </a:fld>
            <a:endParaRPr lang="tr-TR" dirty="0"/>
          </a:p>
        </p:txBody>
      </p:sp>
      <p:sp>
        <p:nvSpPr>
          <p:cNvPr id="4" name="Content Placeholder 3">
            <a:extLst>
              <a:ext uri="{FF2B5EF4-FFF2-40B4-BE49-F238E27FC236}">
                <a16:creationId xmlns:a16="http://schemas.microsoft.com/office/drawing/2014/main" id="{49F3C49F-5E4F-5153-2DAC-7F7D2C44ED05}"/>
              </a:ext>
            </a:extLst>
          </p:cNvPr>
          <p:cNvSpPr>
            <a:spLocks noGrp="1"/>
          </p:cNvSpPr>
          <p:nvPr>
            <p:ph sz="quarter" idx="1"/>
          </p:nvPr>
        </p:nvSpPr>
        <p:spPr>
          <a:xfrm>
            <a:off x="467544" y="1600200"/>
            <a:ext cx="8496944" cy="5257800"/>
          </a:xfrm>
        </p:spPr>
        <p:txBody>
          <a:bodyPr>
            <a:normAutofit fontScale="92500" lnSpcReduction="10000"/>
          </a:bodyPr>
          <a:lstStyle/>
          <a:p>
            <a:pPr algn="just"/>
            <a:r>
              <a:rPr lang="en-US" dirty="0"/>
              <a:t>Imputation in machine learning </a:t>
            </a:r>
            <a:r>
              <a:rPr lang="en-US" dirty="0">
                <a:solidFill>
                  <a:srgbClr val="0070C0"/>
                </a:solidFill>
              </a:rPr>
              <a:t>is the process of replacing missing data points in a dataset with substituted, estimated values to maintain the dataset's integrity </a:t>
            </a:r>
            <a:r>
              <a:rPr lang="en-US" dirty="0"/>
              <a:t>and improve model accuracy. </a:t>
            </a:r>
          </a:p>
          <a:p>
            <a:pPr algn="just"/>
            <a:endParaRPr lang="en-US" dirty="0"/>
          </a:p>
          <a:p>
            <a:pPr algn="just"/>
            <a:r>
              <a:rPr lang="en-US" dirty="0"/>
              <a:t>This technique is crucial because most machine learning algorithms cannot process incomplete data. </a:t>
            </a:r>
          </a:p>
          <a:p>
            <a:pPr algn="just"/>
            <a:endParaRPr lang="en-US" dirty="0"/>
          </a:p>
          <a:p>
            <a:pPr algn="just"/>
            <a:r>
              <a:rPr lang="en-US" dirty="0"/>
              <a:t>Methods range from simple statistical averages (mean, median, mode) to more complex approaches like </a:t>
            </a:r>
            <a:r>
              <a:rPr lang="en-US" dirty="0">
                <a:hlinkClick r:id="rId2">
                  <a:extLst>
                    <a:ext uri="{A12FA001-AC4F-418D-AE19-62706E023703}">
                      <ahyp:hlinkClr xmlns:ahyp="http://schemas.microsoft.com/office/drawing/2018/hyperlinkcolor" val="tx"/>
                    </a:ext>
                  </a:extLst>
                </a:hlinkClick>
              </a:rPr>
              <a:t>k-Nearest Neighbors (KNN)</a:t>
            </a:r>
            <a:r>
              <a:rPr lang="en-US" dirty="0"/>
              <a:t> or </a:t>
            </a:r>
            <a:r>
              <a:rPr lang="en-US" dirty="0">
                <a:hlinkClick r:id="rId3">
                  <a:extLst>
                    <a:ext uri="{A12FA001-AC4F-418D-AE19-62706E023703}">
                      <ahyp:hlinkClr xmlns:ahyp="http://schemas.microsoft.com/office/drawing/2018/hyperlinkcolor" val="tx"/>
                    </a:ext>
                  </a:extLst>
                </a:hlinkClick>
              </a:rPr>
              <a:t>regression models</a:t>
            </a:r>
            <a:r>
              <a:rPr lang="en-US" dirty="0"/>
              <a:t> that consider relationships between variables. </a:t>
            </a:r>
            <a:endParaRPr lang="en-IN" dirty="0"/>
          </a:p>
        </p:txBody>
      </p:sp>
    </p:spTree>
    <p:extLst>
      <p:ext uri="{BB962C8B-B14F-4D97-AF65-F5344CB8AC3E}">
        <p14:creationId xmlns:p14="http://schemas.microsoft.com/office/powerpoint/2010/main" val="1749835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6F9B-1FB1-451C-828D-BFF2C2CA52E2}"/>
              </a:ext>
            </a:extLst>
          </p:cNvPr>
          <p:cNvSpPr>
            <a:spLocks noGrp="1"/>
          </p:cNvSpPr>
          <p:nvPr>
            <p:ph type="title"/>
          </p:nvPr>
        </p:nvSpPr>
        <p:spPr/>
        <p:txBody>
          <a:bodyPr/>
          <a:lstStyle/>
          <a:p>
            <a:r>
              <a:rPr lang="en-US" dirty="0"/>
              <a:t>Denoising</a:t>
            </a:r>
            <a:endParaRPr lang="en-IN" dirty="0"/>
          </a:p>
        </p:txBody>
      </p:sp>
      <p:sp>
        <p:nvSpPr>
          <p:cNvPr id="3" name="Slide Number Placeholder 2">
            <a:extLst>
              <a:ext uri="{FF2B5EF4-FFF2-40B4-BE49-F238E27FC236}">
                <a16:creationId xmlns:a16="http://schemas.microsoft.com/office/drawing/2014/main" id="{FA863699-A012-7852-1319-B5474132EEE5}"/>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37</a:t>
            </a:fld>
            <a:endParaRPr lang="tr-TR" dirty="0"/>
          </a:p>
        </p:txBody>
      </p:sp>
      <p:sp>
        <p:nvSpPr>
          <p:cNvPr id="4" name="Content Placeholder 3">
            <a:extLst>
              <a:ext uri="{FF2B5EF4-FFF2-40B4-BE49-F238E27FC236}">
                <a16:creationId xmlns:a16="http://schemas.microsoft.com/office/drawing/2014/main" id="{E85CFAF6-9C5A-8329-2E23-40CB59564049}"/>
              </a:ext>
            </a:extLst>
          </p:cNvPr>
          <p:cNvSpPr>
            <a:spLocks noGrp="1"/>
          </p:cNvSpPr>
          <p:nvPr>
            <p:ph sz="quarter" idx="1"/>
          </p:nvPr>
        </p:nvSpPr>
        <p:spPr/>
        <p:txBody>
          <a:bodyPr>
            <a:normAutofit lnSpcReduction="10000"/>
          </a:bodyPr>
          <a:lstStyle/>
          <a:p>
            <a:pPr algn="just"/>
            <a:r>
              <a:rPr lang="en-US" b="0" i="0" dirty="0">
                <a:solidFill>
                  <a:srgbClr val="FF0000"/>
                </a:solidFill>
                <a:effectLst/>
                <a:latin typeface="Google Sans"/>
              </a:rPr>
              <a:t>Denoising in machine learning is the process of removing unwanted noise from data to reveal underlying patterns, </a:t>
            </a:r>
            <a:r>
              <a:rPr lang="en-US" b="0" i="0" dirty="0">
                <a:solidFill>
                  <a:srgbClr val="0070C0"/>
                </a:solidFill>
                <a:effectLst/>
                <a:latin typeface="Google Sans"/>
              </a:rPr>
              <a:t>a crucial task in fields like computer vision and speech processing. </a:t>
            </a:r>
          </a:p>
          <a:p>
            <a:pPr algn="just"/>
            <a:endParaRPr lang="en-US" dirty="0">
              <a:solidFill>
                <a:srgbClr val="001D35"/>
              </a:solidFill>
              <a:latin typeface="Google Sans"/>
            </a:endParaRPr>
          </a:p>
          <a:p>
            <a:pPr algn="just"/>
            <a:r>
              <a:rPr lang="en-US" b="0" i="0" dirty="0">
                <a:solidFill>
                  <a:srgbClr val="001D35"/>
                </a:solidFill>
                <a:effectLst/>
                <a:latin typeface="Google Sans"/>
              </a:rPr>
              <a:t>Machine learning models, especially deep learning techniques such as </a:t>
            </a:r>
            <a:r>
              <a:rPr lang="en-US" b="0" i="0" dirty="0">
                <a:solidFill>
                  <a:srgbClr val="001D35"/>
                </a:solidFill>
                <a:effectLst/>
                <a:latin typeface="Google Sans"/>
                <a:hlinkClick r:id="rId2"/>
              </a:rPr>
              <a:t>Convolutional Neural Networks</a:t>
            </a:r>
            <a:r>
              <a:rPr lang="en-US" b="0" i="0" dirty="0">
                <a:solidFill>
                  <a:srgbClr val="001D35"/>
                </a:solidFill>
                <a:effectLst/>
                <a:latin typeface="Google Sans"/>
              </a:rPr>
              <a:t> (CNNs) and </a:t>
            </a:r>
            <a:r>
              <a:rPr lang="en-US" b="0" i="0" dirty="0">
                <a:solidFill>
                  <a:srgbClr val="001D35"/>
                </a:solidFill>
                <a:effectLst/>
                <a:latin typeface="Google Sans"/>
                <a:hlinkClick r:id="rId3"/>
              </a:rPr>
              <a:t>autoencoders</a:t>
            </a:r>
            <a:r>
              <a:rPr lang="en-US" b="0" i="0" dirty="0">
                <a:solidFill>
                  <a:srgbClr val="001D35"/>
                </a:solidFill>
                <a:effectLst/>
                <a:latin typeface="Google Sans"/>
              </a:rPr>
              <a:t>, are highly effective at denoising by learning to distinguish signal from noise, achieving state-of-the-art results</a:t>
            </a:r>
            <a:endParaRPr lang="en-IN" dirty="0"/>
          </a:p>
        </p:txBody>
      </p:sp>
    </p:spTree>
    <p:extLst>
      <p:ext uri="{BB962C8B-B14F-4D97-AF65-F5344CB8AC3E}">
        <p14:creationId xmlns:p14="http://schemas.microsoft.com/office/powerpoint/2010/main" val="85385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6D62-E9BE-0C92-7E7E-C78ADC30022C}"/>
              </a:ext>
            </a:extLst>
          </p:cNvPr>
          <p:cNvSpPr>
            <a:spLocks noGrp="1"/>
          </p:cNvSpPr>
          <p:nvPr>
            <p:ph type="title"/>
          </p:nvPr>
        </p:nvSpPr>
        <p:spPr/>
        <p:txBody>
          <a:bodyPr/>
          <a:lstStyle/>
          <a:p>
            <a:r>
              <a:rPr lang="en-US" dirty="0"/>
              <a:t>Density Estimation</a:t>
            </a:r>
            <a:endParaRPr lang="en-IN" dirty="0"/>
          </a:p>
        </p:txBody>
      </p:sp>
      <p:sp>
        <p:nvSpPr>
          <p:cNvPr id="3" name="Slide Number Placeholder 2">
            <a:extLst>
              <a:ext uri="{FF2B5EF4-FFF2-40B4-BE49-F238E27FC236}">
                <a16:creationId xmlns:a16="http://schemas.microsoft.com/office/drawing/2014/main" id="{5602F6D1-96AE-311D-57C3-A61F7F247503}"/>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38</a:t>
            </a:fld>
            <a:endParaRPr lang="tr-TR" dirty="0"/>
          </a:p>
        </p:txBody>
      </p:sp>
      <p:sp>
        <p:nvSpPr>
          <p:cNvPr id="4" name="Content Placeholder 3">
            <a:extLst>
              <a:ext uri="{FF2B5EF4-FFF2-40B4-BE49-F238E27FC236}">
                <a16:creationId xmlns:a16="http://schemas.microsoft.com/office/drawing/2014/main" id="{35316C0F-14BC-8157-D3FA-8E8C0A0D38CE}"/>
              </a:ext>
            </a:extLst>
          </p:cNvPr>
          <p:cNvSpPr>
            <a:spLocks noGrp="1"/>
          </p:cNvSpPr>
          <p:nvPr>
            <p:ph sz="quarter" idx="1"/>
          </p:nvPr>
        </p:nvSpPr>
        <p:spPr/>
        <p:txBody>
          <a:bodyPr/>
          <a:lstStyle/>
          <a:p>
            <a:r>
              <a:rPr lang="en-US" b="0" i="0" dirty="0">
                <a:solidFill>
                  <a:srgbClr val="001D35"/>
                </a:solidFill>
                <a:effectLst/>
                <a:latin typeface="Google Sans"/>
              </a:rPr>
              <a:t>Density estimation in machine learning is </a:t>
            </a:r>
            <a:r>
              <a:rPr lang="en-US" dirty="0"/>
              <a:t>an unsupervised technique to infer the probability density function (PDF) of a dataset, essentially creating a probabilistic model that describes the underlying data distribution</a:t>
            </a:r>
            <a:r>
              <a:rPr lang="en-US" b="0" i="0" dirty="0">
                <a:solidFill>
                  <a:srgbClr val="001D35"/>
                </a:solidFill>
                <a:effectLst/>
                <a:latin typeface="Google Sans"/>
              </a:rPr>
              <a:t>.</a:t>
            </a:r>
            <a:endParaRPr lang="en-IN" dirty="0"/>
          </a:p>
        </p:txBody>
      </p:sp>
      <p:pic>
        <p:nvPicPr>
          <p:cNvPr id="6" name="Picture 5">
            <a:extLst>
              <a:ext uri="{FF2B5EF4-FFF2-40B4-BE49-F238E27FC236}">
                <a16:creationId xmlns:a16="http://schemas.microsoft.com/office/drawing/2014/main" id="{8168370B-2517-773D-BAEA-13F640839980}"/>
              </a:ext>
            </a:extLst>
          </p:cNvPr>
          <p:cNvPicPr>
            <a:picLocks noChangeAspect="1"/>
          </p:cNvPicPr>
          <p:nvPr/>
        </p:nvPicPr>
        <p:blipFill>
          <a:blip r:embed="rId2"/>
          <a:stretch>
            <a:fillRect/>
          </a:stretch>
        </p:blipFill>
        <p:spPr>
          <a:xfrm>
            <a:off x="2051720" y="4056440"/>
            <a:ext cx="4320480" cy="2801559"/>
          </a:xfrm>
          <a:prstGeom prst="rect">
            <a:avLst/>
          </a:prstGeom>
        </p:spPr>
      </p:pic>
    </p:spTree>
    <p:extLst>
      <p:ext uri="{BB962C8B-B14F-4D97-AF65-F5344CB8AC3E}">
        <p14:creationId xmlns:p14="http://schemas.microsoft.com/office/powerpoint/2010/main" val="1456897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338E-F300-5E2C-4903-E26C95280C5F}"/>
              </a:ext>
            </a:extLst>
          </p:cNvPr>
          <p:cNvSpPr>
            <a:spLocks noGrp="1"/>
          </p:cNvSpPr>
          <p:nvPr>
            <p:ph type="title"/>
          </p:nvPr>
        </p:nvSpPr>
        <p:spPr/>
        <p:txBody>
          <a:bodyPr>
            <a:normAutofit fontScale="90000"/>
          </a:bodyPr>
          <a:lstStyle/>
          <a:p>
            <a:r>
              <a:rPr lang="en-US" dirty="0"/>
              <a:t>Capacity: Overfitting and Underfitting</a:t>
            </a:r>
            <a:endParaRPr lang="en-IN" dirty="0"/>
          </a:p>
        </p:txBody>
      </p:sp>
      <p:sp>
        <p:nvSpPr>
          <p:cNvPr id="3" name="Slide Number Placeholder 2">
            <a:extLst>
              <a:ext uri="{FF2B5EF4-FFF2-40B4-BE49-F238E27FC236}">
                <a16:creationId xmlns:a16="http://schemas.microsoft.com/office/drawing/2014/main" id="{8A1443A8-C406-A58C-1115-E7DA876DDF45}"/>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39</a:t>
            </a:fld>
            <a:endParaRPr lang="tr-TR" dirty="0"/>
          </a:p>
        </p:txBody>
      </p:sp>
      <p:sp>
        <p:nvSpPr>
          <p:cNvPr id="4" name="Content Placeholder 3">
            <a:extLst>
              <a:ext uri="{FF2B5EF4-FFF2-40B4-BE49-F238E27FC236}">
                <a16:creationId xmlns:a16="http://schemas.microsoft.com/office/drawing/2014/main" id="{8F8B0099-722E-82F6-AC86-6478E893F6CD}"/>
              </a:ext>
            </a:extLst>
          </p:cNvPr>
          <p:cNvSpPr>
            <a:spLocks noGrp="1"/>
          </p:cNvSpPr>
          <p:nvPr>
            <p:ph sz="quarter" idx="1"/>
          </p:nvPr>
        </p:nvSpPr>
        <p:spPr>
          <a:xfrm>
            <a:off x="612648" y="1600200"/>
            <a:ext cx="8153400" cy="5257800"/>
          </a:xfrm>
        </p:spPr>
        <p:txBody>
          <a:bodyPr>
            <a:normAutofit lnSpcReduction="10000"/>
          </a:bodyPr>
          <a:lstStyle/>
          <a:p>
            <a:r>
              <a:rPr lang="en-US" b="0" i="0" dirty="0">
                <a:solidFill>
                  <a:srgbClr val="FF0000"/>
                </a:solidFill>
                <a:effectLst/>
                <a:latin typeface="Google Sans"/>
              </a:rPr>
              <a:t>Overfitting</a:t>
            </a:r>
            <a:r>
              <a:rPr lang="en-US" b="0" i="0" dirty="0">
                <a:solidFill>
                  <a:srgbClr val="001D35"/>
                </a:solidFill>
                <a:effectLst/>
                <a:latin typeface="Google Sans"/>
              </a:rPr>
              <a:t> occurs when a model learns the training data too well, including noise, resulting in poor performance on new, unseen data(Testing). </a:t>
            </a:r>
          </a:p>
          <a:p>
            <a:endParaRPr lang="en-US" dirty="0">
              <a:solidFill>
                <a:srgbClr val="001D35"/>
              </a:solidFill>
              <a:latin typeface="Google Sans"/>
            </a:endParaRPr>
          </a:p>
          <a:p>
            <a:r>
              <a:rPr lang="en-US" b="0" i="0" dirty="0">
                <a:solidFill>
                  <a:srgbClr val="FF0000"/>
                </a:solidFill>
                <a:effectLst/>
                <a:latin typeface="Google Sans"/>
              </a:rPr>
              <a:t>Underfitting</a:t>
            </a:r>
            <a:r>
              <a:rPr lang="en-US" b="0" i="0" dirty="0">
                <a:solidFill>
                  <a:srgbClr val="001D35"/>
                </a:solidFill>
                <a:effectLst/>
                <a:latin typeface="Google Sans"/>
              </a:rPr>
              <a:t> occurs when a model is too simple to capture the underlying patterns in the data, leading to poor performance on both training and new data (Testing).</a:t>
            </a:r>
          </a:p>
          <a:p>
            <a:endParaRPr lang="en-US" b="0" i="0" dirty="0">
              <a:solidFill>
                <a:srgbClr val="001D35"/>
              </a:solidFill>
              <a:effectLst/>
              <a:latin typeface="Google Sans"/>
            </a:endParaRPr>
          </a:p>
          <a:p>
            <a:r>
              <a:rPr lang="en-US" b="0" i="0" dirty="0">
                <a:solidFill>
                  <a:srgbClr val="001D35"/>
                </a:solidFill>
                <a:effectLst/>
                <a:latin typeface="Google Sans"/>
              </a:rPr>
              <a:t>The goal is to achieve a balance, where the model generalizes well to unseen data.  </a:t>
            </a:r>
            <a:endParaRPr lang="en-IN" dirty="0"/>
          </a:p>
        </p:txBody>
      </p:sp>
    </p:spTree>
    <p:extLst>
      <p:ext uri="{BB962C8B-B14F-4D97-AF65-F5344CB8AC3E}">
        <p14:creationId xmlns:p14="http://schemas.microsoft.com/office/powerpoint/2010/main" val="1093973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EE97-1372-4BEB-AB74-B5E157D53DC2}"/>
              </a:ext>
            </a:extLst>
          </p:cNvPr>
          <p:cNvSpPr>
            <a:spLocks noGrp="1"/>
          </p:cNvSpPr>
          <p:nvPr>
            <p:ph type="title"/>
          </p:nvPr>
        </p:nvSpPr>
        <p:spPr/>
        <p:txBody>
          <a:bodyPr>
            <a:normAutofit/>
          </a:bodyPr>
          <a:lstStyle/>
          <a:p>
            <a:pPr algn="ctr"/>
            <a:r>
              <a:rPr lang="en-US" dirty="0"/>
              <a:t>Syllabus</a:t>
            </a:r>
            <a:endParaRPr lang="en-IN" dirty="0"/>
          </a:p>
        </p:txBody>
      </p:sp>
      <p:sp>
        <p:nvSpPr>
          <p:cNvPr id="3" name="Slide Number Placeholder 2">
            <a:extLst>
              <a:ext uri="{FF2B5EF4-FFF2-40B4-BE49-F238E27FC236}">
                <a16:creationId xmlns:a16="http://schemas.microsoft.com/office/drawing/2014/main" id="{0A5D446B-5209-45D8-9D14-A7DF4A895CA0}"/>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a:t>
            </a:fld>
            <a:endParaRPr lang="tr-TR" dirty="0"/>
          </a:p>
        </p:txBody>
      </p:sp>
      <p:pic>
        <p:nvPicPr>
          <p:cNvPr id="6" name="Picture 5">
            <a:extLst>
              <a:ext uri="{FF2B5EF4-FFF2-40B4-BE49-F238E27FC236}">
                <a16:creationId xmlns:a16="http://schemas.microsoft.com/office/drawing/2014/main" id="{80646D04-833E-3103-7B27-C9569CD94CD3}"/>
              </a:ext>
            </a:extLst>
          </p:cNvPr>
          <p:cNvPicPr>
            <a:picLocks noChangeAspect="1"/>
          </p:cNvPicPr>
          <p:nvPr/>
        </p:nvPicPr>
        <p:blipFill>
          <a:blip r:embed="rId2"/>
          <a:stretch>
            <a:fillRect/>
          </a:stretch>
        </p:blipFill>
        <p:spPr>
          <a:xfrm>
            <a:off x="1619672" y="1288742"/>
            <a:ext cx="5760640" cy="5447058"/>
          </a:xfrm>
          <a:prstGeom prst="rect">
            <a:avLst/>
          </a:prstGeom>
        </p:spPr>
      </p:pic>
    </p:spTree>
    <p:extLst>
      <p:ext uri="{BB962C8B-B14F-4D97-AF65-F5344CB8AC3E}">
        <p14:creationId xmlns:p14="http://schemas.microsoft.com/office/powerpoint/2010/main" val="1080805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C5E5-B8C0-15C0-ADE5-ACD162250E40}"/>
              </a:ext>
            </a:extLst>
          </p:cNvPr>
          <p:cNvSpPr>
            <a:spLocks noGrp="1"/>
          </p:cNvSpPr>
          <p:nvPr>
            <p:ph type="title"/>
          </p:nvPr>
        </p:nvSpPr>
        <p:spPr/>
        <p:txBody>
          <a:bodyPr>
            <a:normAutofit fontScale="90000"/>
          </a:bodyPr>
          <a:lstStyle/>
          <a:p>
            <a:r>
              <a:rPr lang="en-US"/>
              <a:t>Graphical illustration: </a:t>
            </a:r>
            <a:br>
              <a:rPr lang="en-US" dirty="0"/>
            </a:br>
            <a:r>
              <a:rPr lang="en-US" dirty="0"/>
              <a:t>Underfitting/ Balanced and Overfitting</a:t>
            </a:r>
            <a:endParaRPr lang="en-IN" dirty="0"/>
          </a:p>
        </p:txBody>
      </p:sp>
      <p:sp>
        <p:nvSpPr>
          <p:cNvPr id="3" name="Slide Number Placeholder 2">
            <a:extLst>
              <a:ext uri="{FF2B5EF4-FFF2-40B4-BE49-F238E27FC236}">
                <a16:creationId xmlns:a16="http://schemas.microsoft.com/office/drawing/2014/main" id="{D6D023E0-D0F9-B69B-9FA2-E3EBFF338801}"/>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40</a:t>
            </a:fld>
            <a:endParaRPr lang="tr-TR" dirty="0"/>
          </a:p>
        </p:txBody>
      </p:sp>
      <p:pic>
        <p:nvPicPr>
          <p:cNvPr id="6" name="Content Placeholder 5">
            <a:extLst>
              <a:ext uri="{FF2B5EF4-FFF2-40B4-BE49-F238E27FC236}">
                <a16:creationId xmlns:a16="http://schemas.microsoft.com/office/drawing/2014/main" id="{BA5822B4-E6BD-F71A-2787-CE2B8134099A}"/>
              </a:ext>
            </a:extLst>
          </p:cNvPr>
          <p:cNvPicPr>
            <a:picLocks noGrp="1" noChangeAspect="1"/>
          </p:cNvPicPr>
          <p:nvPr>
            <p:ph sz="quarter" idx="1"/>
          </p:nvPr>
        </p:nvPicPr>
        <p:blipFill>
          <a:blip r:embed="rId2"/>
          <a:stretch>
            <a:fillRect/>
          </a:stretch>
        </p:blipFill>
        <p:spPr>
          <a:xfrm>
            <a:off x="533400" y="2060848"/>
            <a:ext cx="8610600" cy="3672408"/>
          </a:xfrm>
        </p:spPr>
      </p:pic>
    </p:spTree>
    <p:extLst>
      <p:ext uri="{BB962C8B-B14F-4D97-AF65-F5344CB8AC3E}">
        <p14:creationId xmlns:p14="http://schemas.microsoft.com/office/powerpoint/2010/main" val="1954416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07D-1A9F-FA71-7064-B95CA4E64B89}"/>
              </a:ext>
            </a:extLst>
          </p:cNvPr>
          <p:cNvSpPr>
            <a:spLocks noGrp="1"/>
          </p:cNvSpPr>
          <p:nvPr>
            <p:ph type="title"/>
          </p:nvPr>
        </p:nvSpPr>
        <p:spPr/>
        <p:txBody>
          <a:bodyPr>
            <a:normAutofit fontScale="90000"/>
          </a:bodyPr>
          <a:lstStyle/>
          <a:p>
            <a:r>
              <a:rPr lang="en-US" dirty="0"/>
              <a:t>Hyperparameters and Validation Sets</a:t>
            </a:r>
            <a:endParaRPr lang="en-IN" dirty="0"/>
          </a:p>
        </p:txBody>
      </p:sp>
      <p:sp>
        <p:nvSpPr>
          <p:cNvPr id="3" name="Slide Number Placeholder 2">
            <a:extLst>
              <a:ext uri="{FF2B5EF4-FFF2-40B4-BE49-F238E27FC236}">
                <a16:creationId xmlns:a16="http://schemas.microsoft.com/office/drawing/2014/main" id="{22DE4C58-73EC-74AD-CD4F-51969EC670C5}"/>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41</a:t>
            </a:fld>
            <a:endParaRPr lang="tr-TR" dirty="0"/>
          </a:p>
        </p:txBody>
      </p:sp>
      <p:sp>
        <p:nvSpPr>
          <p:cNvPr id="4" name="Content Placeholder 3">
            <a:extLst>
              <a:ext uri="{FF2B5EF4-FFF2-40B4-BE49-F238E27FC236}">
                <a16:creationId xmlns:a16="http://schemas.microsoft.com/office/drawing/2014/main" id="{A4EBCA65-2AF8-1159-2CFF-18C53D4FB2D4}"/>
              </a:ext>
            </a:extLst>
          </p:cNvPr>
          <p:cNvSpPr>
            <a:spLocks noGrp="1"/>
          </p:cNvSpPr>
          <p:nvPr>
            <p:ph sz="quarter" idx="1"/>
          </p:nvPr>
        </p:nvSpPr>
        <p:spPr/>
        <p:txBody>
          <a:bodyPr>
            <a:normAutofit fontScale="92500" lnSpcReduction="10000"/>
          </a:bodyPr>
          <a:lstStyle/>
          <a:p>
            <a:pPr algn="just"/>
            <a:r>
              <a:rPr lang="en-US" b="0" i="0" dirty="0">
                <a:solidFill>
                  <a:srgbClr val="FF0000"/>
                </a:solidFill>
                <a:effectLst/>
                <a:latin typeface="Google Sans"/>
              </a:rPr>
              <a:t>In machine learning, a hyperparameter is an external configuration variable that is set by the data scientist before the training process begins to control the model's learning process. </a:t>
            </a:r>
          </a:p>
          <a:p>
            <a:pPr algn="just"/>
            <a:endParaRPr lang="en-US" dirty="0">
              <a:solidFill>
                <a:srgbClr val="001D35"/>
              </a:solidFill>
              <a:latin typeface="Google Sans"/>
            </a:endParaRPr>
          </a:p>
          <a:p>
            <a:pPr algn="just"/>
            <a:r>
              <a:rPr lang="en-US" b="0" i="0" dirty="0">
                <a:solidFill>
                  <a:srgbClr val="001D35"/>
                </a:solidFill>
                <a:effectLst/>
                <a:latin typeface="Google Sans"/>
              </a:rPr>
              <a:t>Unlike internal model parameters (like weights and biases) which are learned from data, hyperparameters are manually specified to define the model's architecture, complexity, and how it learns, with examples including the learning rate, number of layers, and batch size. </a:t>
            </a:r>
            <a:endParaRPr lang="en-IN" dirty="0"/>
          </a:p>
        </p:txBody>
      </p:sp>
    </p:spTree>
    <p:extLst>
      <p:ext uri="{BB962C8B-B14F-4D97-AF65-F5344CB8AC3E}">
        <p14:creationId xmlns:p14="http://schemas.microsoft.com/office/powerpoint/2010/main" val="570617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E09C-A6A0-6DF5-3203-283EC0248992}"/>
              </a:ext>
            </a:extLst>
          </p:cNvPr>
          <p:cNvSpPr>
            <a:spLocks noGrp="1"/>
          </p:cNvSpPr>
          <p:nvPr>
            <p:ph type="title"/>
          </p:nvPr>
        </p:nvSpPr>
        <p:spPr>
          <a:xfrm>
            <a:off x="612648" y="228600"/>
            <a:ext cx="8531352" cy="990600"/>
          </a:xfrm>
        </p:spPr>
        <p:txBody>
          <a:bodyPr>
            <a:normAutofit fontScale="90000"/>
          </a:bodyPr>
          <a:lstStyle/>
          <a:p>
            <a:r>
              <a:rPr lang="en-US" dirty="0"/>
              <a:t>Key Characteristics of Hyperparameters</a:t>
            </a:r>
            <a:endParaRPr lang="en-IN" dirty="0"/>
          </a:p>
        </p:txBody>
      </p:sp>
      <p:sp>
        <p:nvSpPr>
          <p:cNvPr id="3" name="Slide Number Placeholder 2">
            <a:extLst>
              <a:ext uri="{FF2B5EF4-FFF2-40B4-BE49-F238E27FC236}">
                <a16:creationId xmlns:a16="http://schemas.microsoft.com/office/drawing/2014/main" id="{53C510C6-3D41-D5D9-5798-3DB85A49D89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42</a:t>
            </a:fld>
            <a:endParaRPr lang="tr-TR" dirty="0"/>
          </a:p>
        </p:txBody>
      </p:sp>
      <p:sp>
        <p:nvSpPr>
          <p:cNvPr id="7" name="Rectangle 2">
            <a:extLst>
              <a:ext uri="{FF2B5EF4-FFF2-40B4-BE49-F238E27FC236}">
                <a16:creationId xmlns:a16="http://schemas.microsoft.com/office/drawing/2014/main" id="{DC13235A-78CE-8CC9-FD9D-BACE4D239EAE}"/>
              </a:ext>
            </a:extLst>
          </p:cNvPr>
          <p:cNvSpPr>
            <a:spLocks noGrp="1" noChangeArrowheads="1"/>
          </p:cNvSpPr>
          <p:nvPr>
            <p:ph sz="quarter" idx="1"/>
          </p:nvPr>
        </p:nvSpPr>
        <p:spPr bwMode="auto">
          <a:xfrm>
            <a:off x="306324" y="1669480"/>
            <a:ext cx="8837676" cy="51952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p>
            <a:pPr marL="0" indent="0" eaLnBrk="0" fontAlgn="base" hangingPunct="0">
              <a:spcBef>
                <a:spcPct val="0"/>
              </a:spcBef>
              <a:spcAft>
                <a:spcPct val="0"/>
              </a:spcAft>
              <a:buClrTx/>
              <a:buSzTx/>
              <a:buFontTx/>
              <a:buNone/>
            </a:pPr>
            <a:r>
              <a:rPr lang="en-US" altLang="en-US" sz="2000" b="1" dirty="0">
                <a:latin typeface="Arial" panose="020B0604020202020204" pitchFamily="34" charset="0"/>
              </a:rPr>
              <a:t>External to the model:</a:t>
            </a:r>
          </a:p>
          <a:p>
            <a:pPr marL="0" indent="0" eaLnBrk="0" fontAlgn="base" hangingPunct="0">
              <a:spcBef>
                <a:spcPct val="0"/>
              </a:spcBef>
              <a:spcAft>
                <a:spcPct val="0"/>
              </a:spcAft>
              <a:buClrTx/>
              <a:buSzTx/>
              <a:buFontTx/>
              <a:buNone/>
            </a:pPr>
            <a:r>
              <a:rPr lang="en-US" altLang="en-US" sz="2000" dirty="0">
                <a:latin typeface="Arial" panose="020B0604020202020204" pitchFamily="34" charset="0"/>
              </a:rPr>
              <a:t>They are not learned from the training data but are set by the user.</a:t>
            </a:r>
          </a:p>
          <a:p>
            <a:pPr marL="0" indent="0" eaLnBrk="0" fontAlgn="base" hangingPunct="0">
              <a:spcBef>
                <a:spcPct val="0"/>
              </a:spcBef>
              <a:spcAft>
                <a:spcPct val="0"/>
              </a:spcAft>
              <a:buClrTx/>
              <a:buSzTx/>
              <a:buFontTx/>
              <a:buNone/>
            </a:pPr>
            <a:endParaRPr lang="en-US" altLang="en-US" sz="2000" dirty="0">
              <a:latin typeface="Arial" panose="020B0604020202020204" pitchFamily="34" charset="0"/>
            </a:endParaRPr>
          </a:p>
          <a:p>
            <a:pPr marL="0" indent="0" eaLnBrk="0" fontAlgn="base" hangingPunct="0">
              <a:spcBef>
                <a:spcPct val="0"/>
              </a:spcBef>
              <a:spcAft>
                <a:spcPct val="0"/>
              </a:spcAft>
              <a:buClrTx/>
              <a:buSzTx/>
              <a:buFontTx/>
              <a:buNone/>
            </a:pPr>
            <a:r>
              <a:rPr lang="en-US" altLang="en-US" sz="2000" b="1" dirty="0">
                <a:latin typeface="Arial" panose="020B0604020202020204" pitchFamily="34" charset="0"/>
              </a:rPr>
              <a:t>Control the training process:</a:t>
            </a:r>
          </a:p>
          <a:p>
            <a:pPr marL="0" indent="0" eaLnBrk="0" fontAlgn="base" hangingPunct="0">
              <a:spcBef>
                <a:spcPct val="0"/>
              </a:spcBef>
              <a:spcAft>
                <a:spcPct val="0"/>
              </a:spcAft>
              <a:buClrTx/>
              <a:buSzTx/>
              <a:buFontTx/>
              <a:buNone/>
            </a:pPr>
            <a:r>
              <a:rPr lang="en-US" altLang="en-US" sz="2000" dirty="0">
                <a:latin typeface="Arial" panose="020B0604020202020204" pitchFamily="34" charset="0"/>
              </a:rPr>
              <a:t>Hyperparameters guide how the model learns and adjusts its internal parameters.</a:t>
            </a:r>
          </a:p>
          <a:p>
            <a:pPr marL="0" indent="0" eaLnBrk="0" fontAlgn="base" hangingPunct="0">
              <a:spcBef>
                <a:spcPct val="0"/>
              </a:spcBef>
              <a:spcAft>
                <a:spcPct val="0"/>
              </a:spcAft>
              <a:buClrTx/>
              <a:buSzTx/>
              <a:buFontTx/>
              <a:buNone/>
            </a:pPr>
            <a:endParaRPr lang="en-US" altLang="en-US" sz="2000" dirty="0">
              <a:latin typeface="Arial" panose="020B0604020202020204" pitchFamily="34" charset="0"/>
            </a:endParaRPr>
          </a:p>
          <a:p>
            <a:pPr marL="0" indent="0" eaLnBrk="0" fontAlgn="base" hangingPunct="0">
              <a:spcBef>
                <a:spcPct val="0"/>
              </a:spcBef>
              <a:spcAft>
                <a:spcPct val="0"/>
              </a:spcAft>
              <a:buClrTx/>
              <a:buSzTx/>
              <a:buFontTx/>
              <a:buNone/>
            </a:pPr>
            <a:r>
              <a:rPr lang="en-US" altLang="en-US" sz="2000" b="1" dirty="0">
                <a:latin typeface="Arial" panose="020B0604020202020204" pitchFamily="34" charset="0"/>
              </a:rPr>
              <a:t>Influence model performance</a:t>
            </a:r>
          </a:p>
          <a:p>
            <a:pPr marL="0" indent="0" eaLnBrk="0" fontAlgn="base" hangingPunct="0">
              <a:spcBef>
                <a:spcPct val="0"/>
              </a:spcBef>
              <a:spcAft>
                <a:spcPct val="0"/>
              </a:spcAft>
              <a:buClrTx/>
              <a:buSzTx/>
              <a:buFontTx/>
              <a:buNone/>
            </a:pPr>
            <a:r>
              <a:rPr lang="en-US" altLang="en-US" sz="2000" dirty="0">
                <a:latin typeface="Arial" panose="020B0604020202020204" pitchFamily="34" charset="0"/>
              </a:rPr>
              <a:t>Choosing the right hyperparameters is crucial for achieving optimal model performance</a:t>
            </a:r>
          </a:p>
          <a:p>
            <a:pPr marL="0" indent="0" eaLnBrk="0" fontAlgn="base" hangingPunct="0">
              <a:spcBef>
                <a:spcPct val="0"/>
              </a:spcBef>
              <a:spcAft>
                <a:spcPct val="0"/>
              </a:spcAft>
              <a:buClrTx/>
              <a:buSzTx/>
              <a:buFontTx/>
              <a:buNone/>
            </a:pPr>
            <a:endParaRPr lang="en-US" altLang="en-US" sz="2000" dirty="0">
              <a:latin typeface="Arial" panose="020B0604020202020204" pitchFamily="34" charset="0"/>
            </a:endParaRPr>
          </a:p>
          <a:p>
            <a:pPr marL="0" indent="0" eaLnBrk="0" fontAlgn="base" hangingPunct="0">
              <a:spcBef>
                <a:spcPct val="0"/>
              </a:spcBef>
              <a:spcAft>
                <a:spcPct val="0"/>
              </a:spcAft>
              <a:buClrTx/>
              <a:buSzTx/>
              <a:buFontTx/>
              <a:buNone/>
            </a:pPr>
            <a:r>
              <a:rPr lang="en-US" altLang="en-US" sz="2000" b="1" dirty="0">
                <a:latin typeface="Arial" panose="020B0604020202020204" pitchFamily="34" charset="0"/>
              </a:rPr>
              <a:t>Manually set or tuned</a:t>
            </a:r>
          </a:p>
          <a:p>
            <a:pPr marL="0" indent="0" eaLnBrk="0" fontAlgn="base" hangingPunct="0">
              <a:spcBef>
                <a:spcPct val="0"/>
              </a:spcBef>
              <a:spcAft>
                <a:spcPct val="0"/>
              </a:spcAft>
              <a:buClrTx/>
              <a:buSzTx/>
              <a:buFontTx/>
              <a:buNone/>
            </a:pPr>
            <a:r>
              <a:rPr lang="en-US" altLang="en-US" sz="2000" dirty="0">
                <a:latin typeface="Arial" panose="020B0604020202020204" pitchFamily="34" charset="0"/>
              </a:rPr>
              <a:t>Data scientists often use processes like hyperparameter tuning to find the best combination of values</a:t>
            </a:r>
          </a:p>
          <a:p>
            <a:pPr marL="0" indent="0" eaLnBrk="0" fontAlgn="base" hangingPunct="0">
              <a:spcBef>
                <a:spcPct val="0"/>
              </a:spcBef>
              <a:spcAft>
                <a:spcPct val="0"/>
              </a:spcAft>
              <a:buClrTx/>
              <a:buSzTx/>
              <a:buFontTx/>
              <a:buNone/>
            </a:pPr>
            <a:endParaRPr lang="en-US" altLang="en-US" sz="2000" dirty="0">
              <a:latin typeface="Arial" panose="020B0604020202020204" pitchFamily="34" charset="0"/>
            </a:endParaRPr>
          </a:p>
          <a:p>
            <a:pPr marL="0" indent="0" eaLnBrk="0" fontAlgn="base" hangingPunct="0">
              <a:spcBef>
                <a:spcPct val="0"/>
              </a:spcBef>
              <a:spcAft>
                <a:spcPct val="0"/>
              </a:spcAft>
              <a:buClrTx/>
              <a:buSzTx/>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644276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50EB-0EB9-2838-2A36-5A68384262CF}"/>
              </a:ext>
            </a:extLst>
          </p:cNvPr>
          <p:cNvSpPr>
            <a:spLocks noGrp="1"/>
          </p:cNvSpPr>
          <p:nvPr>
            <p:ph type="title"/>
          </p:nvPr>
        </p:nvSpPr>
        <p:spPr/>
        <p:txBody>
          <a:bodyPr/>
          <a:lstStyle/>
          <a:p>
            <a:r>
              <a:rPr lang="en-US" dirty="0"/>
              <a:t>Examples of Hyperparameters</a:t>
            </a:r>
            <a:endParaRPr lang="en-IN" dirty="0"/>
          </a:p>
        </p:txBody>
      </p:sp>
      <p:sp>
        <p:nvSpPr>
          <p:cNvPr id="3" name="Slide Number Placeholder 2">
            <a:extLst>
              <a:ext uri="{FF2B5EF4-FFF2-40B4-BE49-F238E27FC236}">
                <a16:creationId xmlns:a16="http://schemas.microsoft.com/office/drawing/2014/main" id="{5F6B9B8F-29B8-A953-6432-82F5A315EA76}"/>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43</a:t>
            </a:fld>
            <a:endParaRPr lang="tr-TR" dirty="0"/>
          </a:p>
        </p:txBody>
      </p:sp>
      <p:sp>
        <p:nvSpPr>
          <p:cNvPr id="5" name="Rectangle 1">
            <a:extLst>
              <a:ext uri="{FF2B5EF4-FFF2-40B4-BE49-F238E27FC236}">
                <a16:creationId xmlns:a16="http://schemas.microsoft.com/office/drawing/2014/main" id="{F1CD9146-831D-34D1-A158-E7CF94DA1AF6}"/>
              </a:ext>
            </a:extLst>
          </p:cNvPr>
          <p:cNvSpPr>
            <a:spLocks noGrp="1" noChangeArrowheads="1"/>
          </p:cNvSpPr>
          <p:nvPr>
            <p:ph sz="quarter" idx="1"/>
          </p:nvPr>
        </p:nvSpPr>
        <p:spPr bwMode="auto">
          <a:xfrm>
            <a:off x="609470" y="1540752"/>
            <a:ext cx="8471454" cy="51029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Arial" panose="020B0604020202020204" pitchFamily="34" charset="0"/>
                <a:hlinkClick r:id="rId2">
                  <a:extLst>
                    <a:ext uri="{A12FA001-AC4F-418D-AE19-62706E023703}">
                      <ahyp:hlinkClr xmlns:ahyp="http://schemas.microsoft.com/office/drawing/2018/hyperlinkcolor" val="tx"/>
                    </a:ext>
                  </a:extLst>
                </a:hlinkClick>
              </a:rPr>
              <a:t>Learning Rate</a:t>
            </a:r>
            <a:r>
              <a:rPr lang="en-US" altLang="en-US" sz="2000" dirty="0">
                <a:latin typeface="Arial" panose="020B0604020202020204" pitchFamily="34" charset="0"/>
              </a:rPr>
              <a:t>: The step size used to update model parameters during training.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Arial" panose="020B0604020202020204" pitchFamily="34" charset="0"/>
                <a:hlinkClick r:id="rId3">
                  <a:extLst>
                    <a:ext uri="{A12FA001-AC4F-418D-AE19-62706E023703}">
                      <ahyp:hlinkClr xmlns:ahyp="http://schemas.microsoft.com/office/drawing/2018/hyperlinkcolor" val="tx"/>
                    </a:ext>
                  </a:extLst>
                </a:hlinkClick>
              </a:rPr>
              <a:t>Batch Size</a:t>
            </a:r>
            <a:r>
              <a:rPr lang="en-US" altLang="en-US" sz="2000" dirty="0">
                <a:latin typeface="Arial" panose="020B0604020202020204" pitchFamily="34" charset="0"/>
              </a:rPr>
              <a:t>: The number of training examples processed in one iteration before updating model parameters.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Arial" panose="020B0604020202020204" pitchFamily="34" charset="0"/>
                <a:hlinkClick r:id="rId4">
                  <a:extLst>
                    <a:ext uri="{A12FA001-AC4F-418D-AE19-62706E023703}">
                      <ahyp:hlinkClr xmlns:ahyp="http://schemas.microsoft.com/office/drawing/2018/hyperlinkcolor" val="tx"/>
                    </a:ext>
                  </a:extLst>
                </a:hlinkClick>
              </a:rPr>
              <a:t>Number of Epochs</a:t>
            </a:r>
            <a:r>
              <a:rPr lang="en-US" altLang="en-US" sz="2000" dirty="0">
                <a:latin typeface="Arial" panose="020B0604020202020204" pitchFamily="34" charset="0"/>
              </a:rPr>
              <a:t>: The number of times the entire training dataset is passed through the learning algorithm.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Arial" panose="020B0604020202020204" pitchFamily="34" charset="0"/>
                <a:hlinkClick r:id="rId5">
                  <a:extLst>
                    <a:ext uri="{A12FA001-AC4F-418D-AE19-62706E023703}">
                      <ahyp:hlinkClr xmlns:ahyp="http://schemas.microsoft.com/office/drawing/2018/hyperlinkcolor" val="tx"/>
                    </a:ext>
                  </a:extLst>
                </a:hlinkClick>
              </a:rPr>
              <a:t>Number of Layers/Nodes</a:t>
            </a:r>
            <a:r>
              <a:rPr lang="en-US" altLang="en-US" sz="2000" dirty="0">
                <a:latin typeface="Arial" panose="020B0604020202020204" pitchFamily="34" charset="0"/>
              </a:rPr>
              <a:t> (in Neural Networks): These define the model's architecture.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u="sng" dirty="0">
                <a:latin typeface="Arial" panose="020B0604020202020204" pitchFamily="34" charset="0"/>
              </a:rPr>
              <a:t>Regularization Parameters: </a:t>
            </a:r>
            <a:r>
              <a:rPr lang="en-US" altLang="en-US" sz="2000" dirty="0">
                <a:latin typeface="Arial" panose="020B0604020202020204" pitchFamily="34" charset="0"/>
              </a:rPr>
              <a:t>Used to prevent overfitting by controlling model complexity.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119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9850-904F-04BF-EA89-CCE1600882ED}"/>
              </a:ext>
            </a:extLst>
          </p:cNvPr>
          <p:cNvSpPr>
            <a:spLocks noGrp="1"/>
          </p:cNvSpPr>
          <p:nvPr>
            <p:ph type="title"/>
          </p:nvPr>
        </p:nvSpPr>
        <p:spPr/>
        <p:txBody>
          <a:bodyPr/>
          <a:lstStyle/>
          <a:p>
            <a:r>
              <a:rPr lang="en-US" dirty="0"/>
              <a:t>Validation Sets</a:t>
            </a:r>
            <a:endParaRPr lang="en-IN" dirty="0"/>
          </a:p>
        </p:txBody>
      </p:sp>
      <p:sp>
        <p:nvSpPr>
          <p:cNvPr id="3" name="Slide Number Placeholder 2">
            <a:extLst>
              <a:ext uri="{FF2B5EF4-FFF2-40B4-BE49-F238E27FC236}">
                <a16:creationId xmlns:a16="http://schemas.microsoft.com/office/drawing/2014/main" id="{3430163E-406A-24F5-C1E5-CDAEF2017112}"/>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44</a:t>
            </a:fld>
            <a:endParaRPr lang="tr-TR" dirty="0"/>
          </a:p>
        </p:txBody>
      </p:sp>
      <p:sp>
        <p:nvSpPr>
          <p:cNvPr id="4" name="Content Placeholder 3">
            <a:extLst>
              <a:ext uri="{FF2B5EF4-FFF2-40B4-BE49-F238E27FC236}">
                <a16:creationId xmlns:a16="http://schemas.microsoft.com/office/drawing/2014/main" id="{884B6416-7935-EA5B-EF20-0EE71AF0E1BC}"/>
              </a:ext>
            </a:extLst>
          </p:cNvPr>
          <p:cNvSpPr>
            <a:spLocks noGrp="1"/>
          </p:cNvSpPr>
          <p:nvPr>
            <p:ph sz="quarter" idx="1"/>
          </p:nvPr>
        </p:nvSpPr>
        <p:spPr/>
        <p:txBody>
          <a:bodyPr/>
          <a:lstStyle/>
          <a:p>
            <a:r>
              <a:rPr lang="en-US" dirty="0">
                <a:solidFill>
                  <a:srgbClr val="0070C0"/>
                </a:solidFill>
              </a:rPr>
              <a:t>The validation set is a portion of your training data used to evaluate the performance for the model </a:t>
            </a:r>
            <a:r>
              <a:rPr lang="en-US" dirty="0">
                <a:solidFill>
                  <a:srgbClr val="FF0000"/>
                </a:solidFill>
              </a:rPr>
              <a:t>with a specific set of hyperparameters. </a:t>
            </a:r>
          </a:p>
          <a:p>
            <a:endParaRPr lang="en-US" dirty="0">
              <a:solidFill>
                <a:srgbClr val="FF0000"/>
              </a:solidFill>
            </a:endParaRPr>
          </a:p>
          <a:p>
            <a:r>
              <a:rPr lang="en-US" dirty="0"/>
              <a:t>This is process is called hyperparameter tuning and helps to prevent your model from overfitting</a:t>
            </a:r>
            <a:endParaRPr lang="en-IN" dirty="0"/>
          </a:p>
        </p:txBody>
      </p:sp>
    </p:spTree>
    <p:extLst>
      <p:ext uri="{BB962C8B-B14F-4D97-AF65-F5344CB8AC3E}">
        <p14:creationId xmlns:p14="http://schemas.microsoft.com/office/powerpoint/2010/main" val="972114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7DAE-9C54-1679-83E7-5909D3FB2FEE}"/>
              </a:ext>
            </a:extLst>
          </p:cNvPr>
          <p:cNvSpPr>
            <a:spLocks noGrp="1"/>
          </p:cNvSpPr>
          <p:nvPr>
            <p:ph type="title"/>
          </p:nvPr>
        </p:nvSpPr>
        <p:spPr/>
        <p:txBody>
          <a:bodyPr/>
          <a:lstStyle/>
          <a:p>
            <a:r>
              <a:rPr lang="en-US" dirty="0"/>
              <a:t>Training/Validation/Testing</a:t>
            </a:r>
            <a:endParaRPr lang="en-IN" dirty="0"/>
          </a:p>
        </p:txBody>
      </p:sp>
      <p:sp>
        <p:nvSpPr>
          <p:cNvPr id="3" name="Slide Number Placeholder 2">
            <a:extLst>
              <a:ext uri="{FF2B5EF4-FFF2-40B4-BE49-F238E27FC236}">
                <a16:creationId xmlns:a16="http://schemas.microsoft.com/office/drawing/2014/main" id="{B6DA29CC-07E1-3B0C-30C9-C20DD406510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45</a:t>
            </a:fld>
            <a:endParaRPr lang="tr-TR" dirty="0"/>
          </a:p>
        </p:txBody>
      </p:sp>
      <p:sp>
        <p:nvSpPr>
          <p:cNvPr id="4" name="Content Placeholder 3">
            <a:extLst>
              <a:ext uri="{FF2B5EF4-FFF2-40B4-BE49-F238E27FC236}">
                <a16:creationId xmlns:a16="http://schemas.microsoft.com/office/drawing/2014/main" id="{F27E6090-B4AE-1972-BC20-F86999688D2D}"/>
              </a:ext>
            </a:extLst>
          </p:cNvPr>
          <p:cNvSpPr>
            <a:spLocks noGrp="1"/>
          </p:cNvSpPr>
          <p:nvPr>
            <p:ph sz="quarter" idx="1"/>
          </p:nvPr>
        </p:nvSpPr>
        <p:spPr/>
        <p:txBody>
          <a:bodyPr/>
          <a:lstStyle/>
          <a:p>
            <a:r>
              <a:rPr lang="en-US" dirty="0"/>
              <a:t>The process works as follows:</a:t>
            </a:r>
          </a:p>
          <a:p>
            <a:r>
              <a:rPr lang="en-US" dirty="0"/>
              <a:t>Split the data into 3 parts</a:t>
            </a:r>
          </a:p>
          <a:p>
            <a:pPr lvl="1"/>
            <a:r>
              <a:rPr lang="en-US" dirty="0">
                <a:solidFill>
                  <a:srgbClr val="FF0000"/>
                </a:solidFill>
              </a:rPr>
              <a:t>Training Set : Used to train the model</a:t>
            </a:r>
          </a:p>
          <a:p>
            <a:pPr lvl="1"/>
            <a:r>
              <a:rPr lang="en-US" dirty="0">
                <a:solidFill>
                  <a:srgbClr val="FF0000"/>
                </a:solidFill>
              </a:rPr>
              <a:t>Validation Set : Used to evaluate the model and tune the hyperparameters.</a:t>
            </a:r>
          </a:p>
          <a:p>
            <a:pPr lvl="1"/>
            <a:r>
              <a:rPr lang="en-US" dirty="0">
                <a:solidFill>
                  <a:srgbClr val="FF0000"/>
                </a:solidFill>
              </a:rPr>
              <a:t>Test Set: Final evaluation of the performance of the model.</a:t>
            </a:r>
            <a:endParaRPr lang="en-IN" dirty="0">
              <a:solidFill>
                <a:srgbClr val="FF0000"/>
              </a:solidFill>
            </a:endParaRPr>
          </a:p>
        </p:txBody>
      </p:sp>
    </p:spTree>
    <p:extLst>
      <p:ext uri="{BB962C8B-B14F-4D97-AF65-F5344CB8AC3E}">
        <p14:creationId xmlns:p14="http://schemas.microsoft.com/office/powerpoint/2010/main" val="137763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E82D-C6EE-EAE6-A535-96719B7C6947}"/>
              </a:ext>
            </a:extLst>
          </p:cNvPr>
          <p:cNvSpPr>
            <a:spLocks noGrp="1"/>
          </p:cNvSpPr>
          <p:nvPr>
            <p:ph type="title"/>
          </p:nvPr>
        </p:nvSpPr>
        <p:spPr/>
        <p:txBody>
          <a:bodyPr>
            <a:noAutofit/>
          </a:bodyPr>
          <a:lstStyle/>
          <a:p>
            <a:r>
              <a:rPr lang="en-US" sz="3600" dirty="0"/>
              <a:t>How to Split the data? ..Recommended Split</a:t>
            </a:r>
            <a:endParaRPr lang="en-IN" sz="3600" dirty="0"/>
          </a:p>
        </p:txBody>
      </p:sp>
      <p:sp>
        <p:nvSpPr>
          <p:cNvPr id="3" name="Slide Number Placeholder 2">
            <a:extLst>
              <a:ext uri="{FF2B5EF4-FFF2-40B4-BE49-F238E27FC236}">
                <a16:creationId xmlns:a16="http://schemas.microsoft.com/office/drawing/2014/main" id="{3D615C6A-5A48-F6B9-5038-0E08383B40DA}"/>
              </a:ext>
            </a:extLst>
          </p:cNvPr>
          <p:cNvSpPr>
            <a:spLocks noGrp="1"/>
          </p:cNvSpPr>
          <p:nvPr>
            <p:ph type="sldNum" sz="quarter" idx="12"/>
          </p:nvPr>
        </p:nvSpPr>
        <p:spPr/>
        <p:txBody>
          <a:bodyPr/>
          <a:lstStyle/>
          <a:p>
            <a:fld id="{6DF4C409-C017-451C-B236-E185BBA6E0E4}" type="slidenum">
              <a:rPr lang="tr-TR" smtClean="0"/>
              <a:pPr/>
              <a:t>46</a:t>
            </a:fld>
            <a:endParaRPr lang="tr-TR" dirty="0"/>
          </a:p>
        </p:txBody>
      </p:sp>
      <p:pic>
        <p:nvPicPr>
          <p:cNvPr id="10" name="Picture 9">
            <a:extLst>
              <a:ext uri="{FF2B5EF4-FFF2-40B4-BE49-F238E27FC236}">
                <a16:creationId xmlns:a16="http://schemas.microsoft.com/office/drawing/2014/main" id="{4B97FEDE-DF11-9440-3CC9-3EA793DD5AA2}"/>
              </a:ext>
            </a:extLst>
          </p:cNvPr>
          <p:cNvPicPr>
            <a:picLocks noChangeAspect="1"/>
          </p:cNvPicPr>
          <p:nvPr/>
        </p:nvPicPr>
        <p:blipFill>
          <a:blip r:embed="rId2"/>
          <a:stretch>
            <a:fillRect/>
          </a:stretch>
        </p:blipFill>
        <p:spPr>
          <a:xfrm>
            <a:off x="685097" y="4710199"/>
            <a:ext cx="2225091" cy="1779652"/>
          </a:xfrm>
          <a:prstGeom prst="rect">
            <a:avLst/>
          </a:prstGeom>
        </p:spPr>
      </p:pic>
      <p:pic>
        <p:nvPicPr>
          <p:cNvPr id="12" name="Picture 11">
            <a:extLst>
              <a:ext uri="{FF2B5EF4-FFF2-40B4-BE49-F238E27FC236}">
                <a16:creationId xmlns:a16="http://schemas.microsoft.com/office/drawing/2014/main" id="{DE53AE18-EE87-D989-8F1D-C060FFC1A3D0}"/>
              </a:ext>
            </a:extLst>
          </p:cNvPr>
          <p:cNvPicPr>
            <a:picLocks noChangeAspect="1"/>
          </p:cNvPicPr>
          <p:nvPr/>
        </p:nvPicPr>
        <p:blipFill>
          <a:blip r:embed="rId3"/>
          <a:stretch>
            <a:fillRect/>
          </a:stretch>
        </p:blipFill>
        <p:spPr>
          <a:xfrm>
            <a:off x="657717" y="2982007"/>
            <a:ext cx="2252471" cy="1671129"/>
          </a:xfrm>
          <a:prstGeom prst="rect">
            <a:avLst/>
          </a:prstGeom>
        </p:spPr>
      </p:pic>
      <p:pic>
        <p:nvPicPr>
          <p:cNvPr id="16" name="Picture 15">
            <a:extLst>
              <a:ext uri="{FF2B5EF4-FFF2-40B4-BE49-F238E27FC236}">
                <a16:creationId xmlns:a16="http://schemas.microsoft.com/office/drawing/2014/main" id="{5080CA9E-128A-8453-4DA9-B706C761D6AA}"/>
              </a:ext>
            </a:extLst>
          </p:cNvPr>
          <p:cNvPicPr>
            <a:picLocks noChangeAspect="1"/>
          </p:cNvPicPr>
          <p:nvPr/>
        </p:nvPicPr>
        <p:blipFill>
          <a:blip r:embed="rId4"/>
          <a:stretch>
            <a:fillRect/>
          </a:stretch>
        </p:blipFill>
        <p:spPr>
          <a:xfrm>
            <a:off x="3635896" y="2204864"/>
            <a:ext cx="5256584" cy="3744416"/>
          </a:xfrm>
          <a:prstGeom prst="rect">
            <a:avLst/>
          </a:prstGeom>
        </p:spPr>
      </p:pic>
      <p:pic>
        <p:nvPicPr>
          <p:cNvPr id="18" name="Picture 17">
            <a:extLst>
              <a:ext uri="{FF2B5EF4-FFF2-40B4-BE49-F238E27FC236}">
                <a16:creationId xmlns:a16="http://schemas.microsoft.com/office/drawing/2014/main" id="{733D8FB7-BCDA-094B-D6BE-9C3E5F27D44D}"/>
              </a:ext>
            </a:extLst>
          </p:cNvPr>
          <p:cNvPicPr>
            <a:picLocks noChangeAspect="1"/>
          </p:cNvPicPr>
          <p:nvPr/>
        </p:nvPicPr>
        <p:blipFill>
          <a:blip r:embed="rId5"/>
          <a:stretch>
            <a:fillRect/>
          </a:stretch>
        </p:blipFill>
        <p:spPr>
          <a:xfrm>
            <a:off x="685097" y="1524446"/>
            <a:ext cx="2225091" cy="1400498"/>
          </a:xfrm>
          <a:prstGeom prst="rect">
            <a:avLst/>
          </a:prstGeom>
        </p:spPr>
      </p:pic>
    </p:spTree>
    <p:extLst>
      <p:ext uri="{BB962C8B-B14F-4D97-AF65-F5344CB8AC3E}">
        <p14:creationId xmlns:p14="http://schemas.microsoft.com/office/powerpoint/2010/main" val="2325486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E636-5CCF-CD9B-402B-93C7B1BDF8BA}"/>
              </a:ext>
            </a:extLst>
          </p:cNvPr>
          <p:cNvSpPr>
            <a:spLocks noGrp="1"/>
          </p:cNvSpPr>
          <p:nvPr>
            <p:ph type="title"/>
          </p:nvPr>
        </p:nvSpPr>
        <p:spPr/>
        <p:txBody>
          <a:bodyPr/>
          <a:lstStyle/>
          <a:p>
            <a:r>
              <a:rPr lang="en-US" dirty="0"/>
              <a:t>Train-Validate-Test</a:t>
            </a:r>
            <a:endParaRPr lang="en-IN" dirty="0"/>
          </a:p>
        </p:txBody>
      </p:sp>
      <p:sp>
        <p:nvSpPr>
          <p:cNvPr id="3" name="Slide Number Placeholder 2">
            <a:extLst>
              <a:ext uri="{FF2B5EF4-FFF2-40B4-BE49-F238E27FC236}">
                <a16:creationId xmlns:a16="http://schemas.microsoft.com/office/drawing/2014/main" id="{BA0489FF-8DAB-562C-ED16-8B7CFBC022F6}"/>
              </a:ext>
            </a:extLst>
          </p:cNvPr>
          <p:cNvSpPr>
            <a:spLocks noGrp="1"/>
          </p:cNvSpPr>
          <p:nvPr>
            <p:ph type="sldNum" sz="quarter" idx="12"/>
          </p:nvPr>
        </p:nvSpPr>
        <p:spPr/>
        <p:txBody>
          <a:bodyPr/>
          <a:lstStyle/>
          <a:p>
            <a:fld id="{6DF4C409-C017-451C-B236-E185BBA6E0E4}" type="slidenum">
              <a:rPr lang="tr-TR" smtClean="0"/>
              <a:pPr/>
              <a:t>47</a:t>
            </a:fld>
            <a:endParaRPr lang="tr-TR" dirty="0"/>
          </a:p>
        </p:txBody>
      </p:sp>
      <p:sp>
        <p:nvSpPr>
          <p:cNvPr id="4" name="Content Placeholder 3">
            <a:extLst>
              <a:ext uri="{FF2B5EF4-FFF2-40B4-BE49-F238E27FC236}">
                <a16:creationId xmlns:a16="http://schemas.microsoft.com/office/drawing/2014/main" id="{28BEFE5E-E427-1A71-F48C-F1A4397E93E8}"/>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BEFBC6E3-DFDA-0A8E-0258-7051CFA4F29A}"/>
              </a:ext>
            </a:extLst>
          </p:cNvPr>
          <p:cNvPicPr>
            <a:picLocks noChangeAspect="1"/>
          </p:cNvPicPr>
          <p:nvPr/>
        </p:nvPicPr>
        <p:blipFill>
          <a:blip r:embed="rId2"/>
          <a:stretch>
            <a:fillRect/>
          </a:stretch>
        </p:blipFill>
        <p:spPr>
          <a:xfrm>
            <a:off x="2257102" y="2009577"/>
            <a:ext cx="4629796" cy="2838846"/>
          </a:xfrm>
          <a:prstGeom prst="rect">
            <a:avLst/>
          </a:prstGeom>
        </p:spPr>
      </p:pic>
      <p:pic>
        <p:nvPicPr>
          <p:cNvPr id="8" name="Picture 7">
            <a:extLst>
              <a:ext uri="{FF2B5EF4-FFF2-40B4-BE49-F238E27FC236}">
                <a16:creationId xmlns:a16="http://schemas.microsoft.com/office/drawing/2014/main" id="{4BD7105C-BD01-C0B7-4BD1-CF2861270A93}"/>
              </a:ext>
            </a:extLst>
          </p:cNvPr>
          <p:cNvPicPr>
            <a:picLocks noChangeAspect="1"/>
          </p:cNvPicPr>
          <p:nvPr/>
        </p:nvPicPr>
        <p:blipFill>
          <a:blip r:embed="rId3"/>
          <a:stretch>
            <a:fillRect/>
          </a:stretch>
        </p:blipFill>
        <p:spPr>
          <a:xfrm>
            <a:off x="533400" y="1281214"/>
            <a:ext cx="8564170" cy="5081463"/>
          </a:xfrm>
          <a:prstGeom prst="rect">
            <a:avLst/>
          </a:prstGeom>
        </p:spPr>
      </p:pic>
    </p:spTree>
    <p:extLst>
      <p:ext uri="{BB962C8B-B14F-4D97-AF65-F5344CB8AC3E}">
        <p14:creationId xmlns:p14="http://schemas.microsoft.com/office/powerpoint/2010/main" val="39501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F213-3212-9A7E-A066-2C397ABCAAC7}"/>
              </a:ext>
            </a:extLst>
          </p:cNvPr>
          <p:cNvSpPr>
            <a:spLocks noGrp="1"/>
          </p:cNvSpPr>
          <p:nvPr>
            <p:ph type="title"/>
          </p:nvPr>
        </p:nvSpPr>
        <p:spPr/>
        <p:txBody>
          <a:bodyPr/>
          <a:lstStyle/>
          <a:p>
            <a:r>
              <a:rPr lang="en-US" dirty="0"/>
              <a:t>Cross Validation</a:t>
            </a:r>
            <a:endParaRPr lang="en-IN" dirty="0"/>
          </a:p>
        </p:txBody>
      </p:sp>
      <p:sp>
        <p:nvSpPr>
          <p:cNvPr id="3" name="Slide Number Placeholder 2">
            <a:extLst>
              <a:ext uri="{FF2B5EF4-FFF2-40B4-BE49-F238E27FC236}">
                <a16:creationId xmlns:a16="http://schemas.microsoft.com/office/drawing/2014/main" id="{DCEC6536-ED95-AB8B-8FC9-115D049A8040}"/>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48</a:t>
            </a:fld>
            <a:endParaRPr lang="tr-TR" dirty="0"/>
          </a:p>
        </p:txBody>
      </p:sp>
      <p:sp>
        <p:nvSpPr>
          <p:cNvPr id="4" name="Content Placeholder 3">
            <a:extLst>
              <a:ext uri="{FF2B5EF4-FFF2-40B4-BE49-F238E27FC236}">
                <a16:creationId xmlns:a16="http://schemas.microsoft.com/office/drawing/2014/main" id="{B6A6BE59-71D6-50A7-0029-6D28C23C25B4}"/>
              </a:ext>
            </a:extLst>
          </p:cNvPr>
          <p:cNvSpPr>
            <a:spLocks noGrp="1"/>
          </p:cNvSpPr>
          <p:nvPr>
            <p:ph sz="quarter" idx="1"/>
          </p:nvPr>
        </p:nvSpPr>
        <p:spPr>
          <a:xfrm>
            <a:off x="251520" y="1516698"/>
            <a:ext cx="8892480" cy="5341302"/>
          </a:xfrm>
        </p:spPr>
        <p:txBody>
          <a:bodyPr>
            <a:normAutofit fontScale="85000" lnSpcReduction="20000"/>
          </a:bodyPr>
          <a:lstStyle/>
          <a:p>
            <a:r>
              <a:rPr lang="en-US" dirty="0">
                <a:solidFill>
                  <a:srgbClr val="0070C0"/>
                </a:solidFill>
              </a:rPr>
              <a:t>A more robust method of evaluating models and tuning hyperparameters is K-Fold cross validation.</a:t>
            </a:r>
          </a:p>
          <a:p>
            <a:r>
              <a:rPr lang="en-US" dirty="0"/>
              <a:t>In this method, the training data is divided into ‘K’ equally sized “folds”.</a:t>
            </a:r>
          </a:p>
          <a:p>
            <a:endParaRPr lang="en-US" dirty="0"/>
          </a:p>
          <a:p>
            <a:r>
              <a:rPr lang="en-US" dirty="0"/>
              <a:t>The model is trained ‘k’ separate times. In each iteration, one fold is used as the validation set and remaining ‘k-1’ folds are used as the training set.</a:t>
            </a:r>
          </a:p>
          <a:p>
            <a:r>
              <a:rPr lang="en-US" dirty="0"/>
              <a:t>The performance scores from each iteration are averaged to give more reliable estimate of the model’s performance.</a:t>
            </a:r>
          </a:p>
          <a:p>
            <a:r>
              <a:rPr lang="en-US" dirty="0"/>
              <a:t>This approach ensures that every data point gets used for both training and validation.</a:t>
            </a:r>
          </a:p>
          <a:p>
            <a:endParaRPr lang="en-US" dirty="0"/>
          </a:p>
          <a:p>
            <a:r>
              <a:rPr lang="en-US" dirty="0">
                <a:solidFill>
                  <a:srgbClr val="0070C0"/>
                </a:solidFill>
              </a:rPr>
              <a:t>This is popularly used for Hyperparameter tuning</a:t>
            </a:r>
            <a:r>
              <a:rPr lang="en-US" dirty="0"/>
              <a:t>. </a:t>
            </a:r>
            <a:endParaRPr lang="en-IN" dirty="0"/>
          </a:p>
        </p:txBody>
      </p:sp>
    </p:spTree>
    <p:extLst>
      <p:ext uri="{BB962C8B-B14F-4D97-AF65-F5344CB8AC3E}">
        <p14:creationId xmlns:p14="http://schemas.microsoft.com/office/powerpoint/2010/main" val="78840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E6BD-0B78-6B16-FBF4-4E87009F2511}"/>
              </a:ext>
            </a:extLst>
          </p:cNvPr>
          <p:cNvSpPr>
            <a:spLocks noGrp="1"/>
          </p:cNvSpPr>
          <p:nvPr>
            <p:ph type="title"/>
          </p:nvPr>
        </p:nvSpPr>
        <p:spPr/>
        <p:txBody>
          <a:bodyPr/>
          <a:lstStyle/>
          <a:p>
            <a:r>
              <a:rPr lang="en-US" dirty="0"/>
              <a:t>K-Fold Cross Validation: Example</a:t>
            </a:r>
            <a:endParaRPr lang="en-IN" dirty="0"/>
          </a:p>
        </p:txBody>
      </p:sp>
      <p:sp>
        <p:nvSpPr>
          <p:cNvPr id="3" name="Slide Number Placeholder 2">
            <a:extLst>
              <a:ext uri="{FF2B5EF4-FFF2-40B4-BE49-F238E27FC236}">
                <a16:creationId xmlns:a16="http://schemas.microsoft.com/office/drawing/2014/main" id="{37CB7560-BA04-95A1-CC53-08F9AF94A9AD}"/>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49</a:t>
            </a:fld>
            <a:endParaRPr lang="tr-TR" dirty="0"/>
          </a:p>
        </p:txBody>
      </p:sp>
      <p:pic>
        <p:nvPicPr>
          <p:cNvPr id="6" name="Content Placeholder 5">
            <a:extLst>
              <a:ext uri="{FF2B5EF4-FFF2-40B4-BE49-F238E27FC236}">
                <a16:creationId xmlns:a16="http://schemas.microsoft.com/office/drawing/2014/main" id="{C4E493ED-25B7-ADD2-7A2D-C1090184F770}"/>
              </a:ext>
            </a:extLst>
          </p:cNvPr>
          <p:cNvPicPr>
            <a:picLocks noGrp="1" noChangeAspect="1"/>
          </p:cNvPicPr>
          <p:nvPr>
            <p:ph sz="quarter" idx="1"/>
          </p:nvPr>
        </p:nvPicPr>
        <p:blipFill>
          <a:blip r:embed="rId2"/>
          <a:stretch>
            <a:fillRect/>
          </a:stretch>
        </p:blipFill>
        <p:spPr>
          <a:xfrm>
            <a:off x="612775" y="1716050"/>
            <a:ext cx="8153400" cy="4264099"/>
          </a:xfrm>
        </p:spPr>
      </p:pic>
    </p:spTree>
    <p:extLst>
      <p:ext uri="{BB962C8B-B14F-4D97-AF65-F5344CB8AC3E}">
        <p14:creationId xmlns:p14="http://schemas.microsoft.com/office/powerpoint/2010/main" val="335610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7061-A97E-B2BC-A6FD-F4C89BF305ED}"/>
              </a:ext>
            </a:extLst>
          </p:cNvPr>
          <p:cNvSpPr>
            <a:spLocks noGrp="1"/>
          </p:cNvSpPr>
          <p:nvPr>
            <p:ph type="title"/>
          </p:nvPr>
        </p:nvSpPr>
        <p:spPr/>
        <p:txBody>
          <a:bodyPr/>
          <a:lstStyle/>
          <a:p>
            <a:r>
              <a:rPr lang="en-US" dirty="0"/>
              <a:t>Text Books/ Reference Books</a:t>
            </a:r>
            <a:endParaRPr lang="en-IN" dirty="0"/>
          </a:p>
        </p:txBody>
      </p:sp>
      <p:sp>
        <p:nvSpPr>
          <p:cNvPr id="3" name="Slide Number Placeholder 2">
            <a:extLst>
              <a:ext uri="{FF2B5EF4-FFF2-40B4-BE49-F238E27FC236}">
                <a16:creationId xmlns:a16="http://schemas.microsoft.com/office/drawing/2014/main" id="{3CB7DC43-8EA2-3BCB-E22B-5FAEF1083369}"/>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a:t>
            </a:fld>
            <a:endParaRPr lang="tr-TR" dirty="0"/>
          </a:p>
        </p:txBody>
      </p:sp>
      <p:pic>
        <p:nvPicPr>
          <p:cNvPr id="6" name="Content Placeholder 5">
            <a:extLst>
              <a:ext uri="{FF2B5EF4-FFF2-40B4-BE49-F238E27FC236}">
                <a16:creationId xmlns:a16="http://schemas.microsoft.com/office/drawing/2014/main" id="{FC3619DF-974C-97CE-CD5F-F5D86301E59C}"/>
              </a:ext>
            </a:extLst>
          </p:cNvPr>
          <p:cNvPicPr>
            <a:picLocks noGrp="1" noChangeAspect="1"/>
          </p:cNvPicPr>
          <p:nvPr>
            <p:ph sz="quarter" idx="1"/>
          </p:nvPr>
        </p:nvPicPr>
        <p:blipFill>
          <a:blip r:embed="rId2"/>
          <a:stretch>
            <a:fillRect/>
          </a:stretch>
        </p:blipFill>
        <p:spPr>
          <a:xfrm>
            <a:off x="1187624" y="1700808"/>
            <a:ext cx="6131035" cy="4630658"/>
          </a:xfrm>
        </p:spPr>
      </p:pic>
    </p:spTree>
    <p:extLst>
      <p:ext uri="{BB962C8B-B14F-4D97-AF65-F5344CB8AC3E}">
        <p14:creationId xmlns:p14="http://schemas.microsoft.com/office/powerpoint/2010/main" val="4058547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5566-2D3A-F6ED-DB18-46EB89A9CAE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5F40239-C90E-20F8-BF3E-5284CDBA67AC}"/>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50</a:t>
            </a:fld>
            <a:endParaRPr lang="tr-TR" dirty="0"/>
          </a:p>
        </p:txBody>
      </p:sp>
      <p:sp>
        <p:nvSpPr>
          <p:cNvPr id="4" name="Content Placeholder 3">
            <a:extLst>
              <a:ext uri="{FF2B5EF4-FFF2-40B4-BE49-F238E27FC236}">
                <a16:creationId xmlns:a16="http://schemas.microsoft.com/office/drawing/2014/main" id="{4E3D79E7-EDDD-5F75-0753-58116D22014F}"/>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9ADF0B61-488D-D891-4903-C43E2451C54B}"/>
              </a:ext>
            </a:extLst>
          </p:cNvPr>
          <p:cNvPicPr>
            <a:picLocks noChangeAspect="1"/>
          </p:cNvPicPr>
          <p:nvPr/>
        </p:nvPicPr>
        <p:blipFill>
          <a:blip r:embed="rId2"/>
          <a:stretch>
            <a:fillRect/>
          </a:stretch>
        </p:blipFill>
        <p:spPr>
          <a:xfrm>
            <a:off x="629143" y="502425"/>
            <a:ext cx="8342469" cy="6022919"/>
          </a:xfrm>
          <a:prstGeom prst="rect">
            <a:avLst/>
          </a:prstGeom>
        </p:spPr>
      </p:pic>
    </p:spTree>
    <p:extLst>
      <p:ext uri="{BB962C8B-B14F-4D97-AF65-F5344CB8AC3E}">
        <p14:creationId xmlns:p14="http://schemas.microsoft.com/office/powerpoint/2010/main" val="2858537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A46E-AB72-E1B5-5C5F-E53AC36952F5}"/>
              </a:ext>
            </a:extLst>
          </p:cNvPr>
          <p:cNvSpPr>
            <a:spLocks noGrp="1"/>
          </p:cNvSpPr>
          <p:nvPr>
            <p:ph type="title"/>
          </p:nvPr>
        </p:nvSpPr>
        <p:spPr/>
        <p:txBody>
          <a:bodyPr/>
          <a:lstStyle/>
          <a:p>
            <a:r>
              <a:rPr lang="en-US" dirty="0"/>
              <a:t>Estimator, Bias and Variance</a:t>
            </a:r>
            <a:endParaRPr lang="en-IN" dirty="0"/>
          </a:p>
        </p:txBody>
      </p:sp>
      <p:sp>
        <p:nvSpPr>
          <p:cNvPr id="3" name="Slide Number Placeholder 2">
            <a:extLst>
              <a:ext uri="{FF2B5EF4-FFF2-40B4-BE49-F238E27FC236}">
                <a16:creationId xmlns:a16="http://schemas.microsoft.com/office/drawing/2014/main" id="{123DD178-3D33-B4BF-0CA7-6B90BCD0B2A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51</a:t>
            </a:fld>
            <a:endParaRPr lang="tr-TR" dirty="0"/>
          </a:p>
        </p:txBody>
      </p:sp>
      <p:sp>
        <p:nvSpPr>
          <p:cNvPr id="4" name="Content Placeholder 3">
            <a:extLst>
              <a:ext uri="{FF2B5EF4-FFF2-40B4-BE49-F238E27FC236}">
                <a16:creationId xmlns:a16="http://schemas.microsoft.com/office/drawing/2014/main" id="{0351528F-8BD4-64DE-F0BA-12E1B09D624D}"/>
              </a:ext>
            </a:extLst>
          </p:cNvPr>
          <p:cNvSpPr>
            <a:spLocks noGrp="1"/>
          </p:cNvSpPr>
          <p:nvPr>
            <p:ph sz="quarter" idx="1"/>
          </p:nvPr>
        </p:nvSpPr>
        <p:spPr/>
        <p:txBody>
          <a:bodyPr/>
          <a:lstStyle/>
          <a:p>
            <a:r>
              <a:rPr lang="en-US" dirty="0">
                <a:solidFill>
                  <a:srgbClr val="FF0000"/>
                </a:solidFill>
                <a:latin typeface="Arial" panose="020B0604020202020204" pitchFamily="34" charset="0"/>
              </a:rPr>
              <a:t>Estimator:</a:t>
            </a:r>
          </a:p>
          <a:p>
            <a:pPr marL="320040" lvl="1" indent="0">
              <a:buNone/>
            </a:pPr>
            <a:r>
              <a:rPr lang="en-US" b="0" i="0" dirty="0">
                <a:solidFill>
                  <a:srgbClr val="474747"/>
                </a:solidFill>
                <a:effectLst/>
                <a:latin typeface="Arial" panose="020B0604020202020204" pitchFamily="34" charset="0"/>
              </a:rPr>
              <a:t>In machine learning, an estimator is </a:t>
            </a:r>
            <a:r>
              <a:rPr lang="en-US" b="1" i="0" dirty="0">
                <a:solidFill>
                  <a:srgbClr val="FF0000"/>
                </a:solidFill>
                <a:effectLst/>
                <a:latin typeface="Arial" panose="020B0604020202020204" pitchFamily="34" charset="0"/>
              </a:rPr>
              <a:t>an equation for picking the “best,” or most likely accurate, data model</a:t>
            </a:r>
            <a:r>
              <a:rPr lang="en-US" b="0" i="0" dirty="0">
                <a:solidFill>
                  <a:srgbClr val="FF0000"/>
                </a:solidFill>
                <a:effectLst/>
                <a:latin typeface="Arial" panose="020B0604020202020204" pitchFamily="34" charset="0"/>
              </a:rPr>
              <a:t> </a:t>
            </a:r>
            <a:r>
              <a:rPr lang="en-US" b="0" i="0" dirty="0">
                <a:solidFill>
                  <a:srgbClr val="474747"/>
                </a:solidFill>
                <a:effectLst/>
                <a:latin typeface="Arial" panose="020B0604020202020204" pitchFamily="34" charset="0"/>
              </a:rPr>
              <a:t>based upon observations in realty.</a:t>
            </a:r>
            <a:endParaRPr lang="en-IN" dirty="0"/>
          </a:p>
        </p:txBody>
      </p:sp>
    </p:spTree>
    <p:extLst>
      <p:ext uri="{BB962C8B-B14F-4D97-AF65-F5344CB8AC3E}">
        <p14:creationId xmlns:p14="http://schemas.microsoft.com/office/powerpoint/2010/main" val="3738224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037E-4886-B565-E005-FCF2B11E37AF}"/>
              </a:ext>
            </a:extLst>
          </p:cNvPr>
          <p:cNvSpPr>
            <a:spLocks noGrp="1"/>
          </p:cNvSpPr>
          <p:nvPr>
            <p:ph type="title"/>
          </p:nvPr>
        </p:nvSpPr>
        <p:spPr/>
        <p:txBody>
          <a:bodyPr/>
          <a:lstStyle/>
          <a:p>
            <a:r>
              <a:rPr lang="en-US" dirty="0"/>
              <a:t>Bias.</a:t>
            </a:r>
            <a:endParaRPr lang="en-IN" dirty="0"/>
          </a:p>
        </p:txBody>
      </p:sp>
      <p:sp>
        <p:nvSpPr>
          <p:cNvPr id="3" name="Slide Number Placeholder 2">
            <a:extLst>
              <a:ext uri="{FF2B5EF4-FFF2-40B4-BE49-F238E27FC236}">
                <a16:creationId xmlns:a16="http://schemas.microsoft.com/office/drawing/2014/main" id="{F71F97C3-4FAF-40BF-32AB-758422C7D77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52</a:t>
            </a:fld>
            <a:endParaRPr lang="tr-TR" dirty="0"/>
          </a:p>
        </p:txBody>
      </p:sp>
      <p:sp>
        <p:nvSpPr>
          <p:cNvPr id="4" name="Content Placeholder 3">
            <a:extLst>
              <a:ext uri="{FF2B5EF4-FFF2-40B4-BE49-F238E27FC236}">
                <a16:creationId xmlns:a16="http://schemas.microsoft.com/office/drawing/2014/main" id="{B35A03D5-1429-5CA0-E7C5-DA54CEFC296E}"/>
              </a:ext>
            </a:extLst>
          </p:cNvPr>
          <p:cNvSpPr>
            <a:spLocks noGrp="1"/>
          </p:cNvSpPr>
          <p:nvPr>
            <p:ph sz="quarter" idx="1"/>
          </p:nvPr>
        </p:nvSpPr>
        <p:spPr/>
        <p:txBody>
          <a:bodyPr/>
          <a:lstStyle/>
          <a:p>
            <a:r>
              <a:rPr lang="en-US" dirty="0">
                <a:solidFill>
                  <a:srgbClr val="FF0000"/>
                </a:solidFill>
              </a:rPr>
              <a:t>Bias: </a:t>
            </a:r>
            <a:r>
              <a:rPr lang="en-US" dirty="0"/>
              <a:t>It is the error during the training process.</a:t>
            </a:r>
          </a:p>
          <a:p>
            <a:r>
              <a:rPr lang="en-US" dirty="0"/>
              <a:t>If the model is estimated, which does not cover all the training sets, known as “underfitting”.</a:t>
            </a:r>
          </a:p>
          <a:p>
            <a:r>
              <a:rPr lang="en-US" dirty="0"/>
              <a:t>For example if the model is “Underfitting” , it is considered as “High Bias”. </a:t>
            </a:r>
          </a:p>
          <a:p>
            <a:r>
              <a:rPr lang="en-US" dirty="0"/>
              <a:t>Indicates errors during training phase.</a:t>
            </a:r>
          </a:p>
          <a:p>
            <a:endParaRPr lang="en-IN" dirty="0"/>
          </a:p>
        </p:txBody>
      </p:sp>
      <p:pic>
        <p:nvPicPr>
          <p:cNvPr id="6" name="Picture 5">
            <a:extLst>
              <a:ext uri="{FF2B5EF4-FFF2-40B4-BE49-F238E27FC236}">
                <a16:creationId xmlns:a16="http://schemas.microsoft.com/office/drawing/2014/main" id="{C7FC5394-D48F-CE00-C31A-4DDB15F1F273}"/>
              </a:ext>
            </a:extLst>
          </p:cNvPr>
          <p:cNvPicPr>
            <a:picLocks noChangeAspect="1"/>
          </p:cNvPicPr>
          <p:nvPr/>
        </p:nvPicPr>
        <p:blipFill>
          <a:blip r:embed="rId2"/>
          <a:stretch>
            <a:fillRect/>
          </a:stretch>
        </p:blipFill>
        <p:spPr>
          <a:xfrm>
            <a:off x="4964392" y="4725144"/>
            <a:ext cx="4170954" cy="2111964"/>
          </a:xfrm>
          <a:prstGeom prst="rect">
            <a:avLst/>
          </a:prstGeom>
        </p:spPr>
      </p:pic>
    </p:spTree>
    <p:extLst>
      <p:ext uri="{BB962C8B-B14F-4D97-AF65-F5344CB8AC3E}">
        <p14:creationId xmlns:p14="http://schemas.microsoft.com/office/powerpoint/2010/main" val="4024499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22A7-27B2-CD6E-AA15-3908CC8CB685}"/>
              </a:ext>
            </a:extLst>
          </p:cNvPr>
          <p:cNvSpPr>
            <a:spLocks noGrp="1"/>
          </p:cNvSpPr>
          <p:nvPr>
            <p:ph type="title"/>
          </p:nvPr>
        </p:nvSpPr>
        <p:spPr/>
        <p:txBody>
          <a:bodyPr/>
          <a:lstStyle/>
          <a:p>
            <a:r>
              <a:rPr lang="en-US" dirty="0"/>
              <a:t>Variance</a:t>
            </a:r>
            <a:endParaRPr lang="en-IN" dirty="0"/>
          </a:p>
        </p:txBody>
      </p:sp>
      <p:sp>
        <p:nvSpPr>
          <p:cNvPr id="3" name="Slide Number Placeholder 2">
            <a:extLst>
              <a:ext uri="{FF2B5EF4-FFF2-40B4-BE49-F238E27FC236}">
                <a16:creationId xmlns:a16="http://schemas.microsoft.com/office/drawing/2014/main" id="{D4F8A273-A2C3-4428-3A96-DD2F4C884049}"/>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53</a:t>
            </a:fld>
            <a:endParaRPr lang="tr-TR" dirty="0"/>
          </a:p>
        </p:txBody>
      </p:sp>
      <p:sp>
        <p:nvSpPr>
          <p:cNvPr id="4" name="Content Placeholder 3">
            <a:extLst>
              <a:ext uri="{FF2B5EF4-FFF2-40B4-BE49-F238E27FC236}">
                <a16:creationId xmlns:a16="http://schemas.microsoft.com/office/drawing/2014/main" id="{B0E657B2-BFA1-5453-CA73-27D739FEBC6E}"/>
              </a:ext>
            </a:extLst>
          </p:cNvPr>
          <p:cNvSpPr>
            <a:spLocks noGrp="1"/>
          </p:cNvSpPr>
          <p:nvPr>
            <p:ph sz="quarter" idx="1"/>
          </p:nvPr>
        </p:nvSpPr>
        <p:spPr/>
        <p:txBody>
          <a:bodyPr/>
          <a:lstStyle/>
          <a:p>
            <a:r>
              <a:rPr lang="en-US" dirty="0">
                <a:solidFill>
                  <a:srgbClr val="FF0000"/>
                </a:solidFill>
              </a:rPr>
              <a:t>Variance is the error during the testing process.</a:t>
            </a:r>
          </a:p>
          <a:p>
            <a:r>
              <a:rPr lang="en-US" dirty="0"/>
              <a:t>If the model is estimated by fitting all the training data, then it is considered as “Over Fitting”</a:t>
            </a:r>
          </a:p>
          <a:p>
            <a:r>
              <a:rPr lang="en-US" dirty="0"/>
              <a:t>Overfitting works well during training but fails during testing.</a:t>
            </a:r>
          </a:p>
          <a:p>
            <a:r>
              <a:rPr lang="en-US" dirty="0">
                <a:solidFill>
                  <a:srgbClr val="FF0000"/>
                </a:solidFill>
              </a:rPr>
              <a:t>Hence it is considered as Low Bias and High Variance.</a:t>
            </a:r>
          </a:p>
          <a:p>
            <a:pPr marL="0" indent="0">
              <a:buNone/>
            </a:pPr>
            <a:endParaRPr lang="en-IN" dirty="0"/>
          </a:p>
        </p:txBody>
      </p:sp>
      <p:pic>
        <p:nvPicPr>
          <p:cNvPr id="6" name="Picture 5">
            <a:extLst>
              <a:ext uri="{FF2B5EF4-FFF2-40B4-BE49-F238E27FC236}">
                <a16:creationId xmlns:a16="http://schemas.microsoft.com/office/drawing/2014/main" id="{3DF30F8C-A4ED-81E8-3DB2-3ED5716CB99F}"/>
              </a:ext>
            </a:extLst>
          </p:cNvPr>
          <p:cNvPicPr>
            <a:picLocks noChangeAspect="1"/>
          </p:cNvPicPr>
          <p:nvPr/>
        </p:nvPicPr>
        <p:blipFill>
          <a:blip r:embed="rId2"/>
          <a:stretch>
            <a:fillRect/>
          </a:stretch>
        </p:blipFill>
        <p:spPr>
          <a:xfrm>
            <a:off x="6804248" y="4581128"/>
            <a:ext cx="2339752" cy="2276872"/>
          </a:xfrm>
          <a:prstGeom prst="rect">
            <a:avLst/>
          </a:prstGeom>
        </p:spPr>
      </p:pic>
    </p:spTree>
    <p:extLst>
      <p:ext uri="{BB962C8B-B14F-4D97-AF65-F5344CB8AC3E}">
        <p14:creationId xmlns:p14="http://schemas.microsoft.com/office/powerpoint/2010/main" val="2046176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05A8-06F8-09EF-401A-EA377D54DC2A}"/>
              </a:ext>
            </a:extLst>
          </p:cNvPr>
          <p:cNvSpPr>
            <a:spLocks noGrp="1"/>
          </p:cNvSpPr>
          <p:nvPr>
            <p:ph type="title"/>
          </p:nvPr>
        </p:nvSpPr>
        <p:spPr/>
        <p:txBody>
          <a:bodyPr/>
          <a:lstStyle/>
          <a:p>
            <a:r>
              <a:rPr lang="en-US" dirty="0"/>
              <a:t>Maximum Likelihood Estimation</a:t>
            </a:r>
            <a:endParaRPr lang="en-IN" dirty="0"/>
          </a:p>
        </p:txBody>
      </p:sp>
      <p:sp>
        <p:nvSpPr>
          <p:cNvPr id="3" name="Slide Number Placeholder 2">
            <a:extLst>
              <a:ext uri="{FF2B5EF4-FFF2-40B4-BE49-F238E27FC236}">
                <a16:creationId xmlns:a16="http://schemas.microsoft.com/office/drawing/2014/main" id="{85BCEA89-85CB-449F-695D-9B5F11F708FF}"/>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54</a:t>
            </a:fld>
            <a:endParaRPr lang="tr-TR" dirty="0"/>
          </a:p>
        </p:txBody>
      </p:sp>
      <p:sp>
        <p:nvSpPr>
          <p:cNvPr id="4" name="Content Placeholder 3">
            <a:extLst>
              <a:ext uri="{FF2B5EF4-FFF2-40B4-BE49-F238E27FC236}">
                <a16:creationId xmlns:a16="http://schemas.microsoft.com/office/drawing/2014/main" id="{FE79A256-5CE6-1129-C1C4-11BECA8D8036}"/>
              </a:ext>
            </a:extLst>
          </p:cNvPr>
          <p:cNvSpPr>
            <a:spLocks noGrp="1"/>
          </p:cNvSpPr>
          <p:nvPr>
            <p:ph sz="quarter" idx="1"/>
          </p:nvPr>
        </p:nvSpPr>
        <p:spPr>
          <a:xfrm>
            <a:off x="612648" y="1600200"/>
            <a:ext cx="8153400" cy="5029200"/>
          </a:xfrm>
        </p:spPr>
        <p:txBody>
          <a:bodyPr>
            <a:normAutofit/>
          </a:bodyPr>
          <a:lstStyle/>
          <a:p>
            <a:pPr algn="just"/>
            <a:r>
              <a:rPr lang="en-US" b="0" i="0" dirty="0">
                <a:solidFill>
                  <a:srgbClr val="FF0000"/>
                </a:solidFill>
                <a:effectLst/>
                <a:latin typeface="Google Sans"/>
              </a:rPr>
              <a:t>Maximum Likelihood Estimation (MLE) in machine learning is a technique for finding the parameter values of a statistical model that maximize the probability (likelihood) of observing the given data.</a:t>
            </a:r>
          </a:p>
          <a:p>
            <a:pPr algn="just"/>
            <a:endParaRPr lang="en-US" b="0" i="0" dirty="0">
              <a:solidFill>
                <a:srgbClr val="001D35"/>
              </a:solidFill>
              <a:effectLst/>
              <a:latin typeface="Google Sans"/>
            </a:endParaRPr>
          </a:p>
          <a:p>
            <a:pPr algn="just"/>
            <a:r>
              <a:rPr lang="en-US" b="0" i="0" dirty="0">
                <a:solidFill>
                  <a:srgbClr val="001D35"/>
                </a:solidFill>
                <a:effectLst/>
                <a:latin typeface="Google Sans"/>
              </a:rPr>
              <a:t> It involves choosing a probability distribution, defining a likelihood function, and then finding the parameters that make the observed data most probable under that model. </a:t>
            </a:r>
          </a:p>
          <a:p>
            <a:pPr algn="just"/>
            <a:endParaRPr lang="en-US" b="0" i="0" dirty="0">
              <a:solidFill>
                <a:srgbClr val="001D35"/>
              </a:solidFill>
              <a:effectLst/>
              <a:latin typeface="Google Sans"/>
            </a:endParaRPr>
          </a:p>
        </p:txBody>
      </p:sp>
    </p:spTree>
    <p:extLst>
      <p:ext uri="{BB962C8B-B14F-4D97-AF65-F5344CB8AC3E}">
        <p14:creationId xmlns:p14="http://schemas.microsoft.com/office/powerpoint/2010/main" val="890389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5B1B-2BE0-C9C9-4770-3633A6929416}"/>
              </a:ext>
            </a:extLst>
          </p:cNvPr>
          <p:cNvSpPr>
            <a:spLocks noGrp="1"/>
          </p:cNvSpPr>
          <p:nvPr>
            <p:ph type="title"/>
          </p:nvPr>
        </p:nvSpPr>
        <p:spPr/>
        <p:txBody>
          <a:bodyPr/>
          <a:lstStyle/>
          <a:p>
            <a:r>
              <a:rPr lang="en-US" dirty="0"/>
              <a:t>Bayesian Statistics</a:t>
            </a:r>
            <a:endParaRPr lang="en-IN" dirty="0"/>
          </a:p>
        </p:txBody>
      </p:sp>
      <p:sp>
        <p:nvSpPr>
          <p:cNvPr id="3" name="Slide Number Placeholder 2">
            <a:extLst>
              <a:ext uri="{FF2B5EF4-FFF2-40B4-BE49-F238E27FC236}">
                <a16:creationId xmlns:a16="http://schemas.microsoft.com/office/drawing/2014/main" id="{B9F05058-539F-FD3B-F88D-4F609258ECBF}"/>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55</a:t>
            </a:fld>
            <a:endParaRPr lang="tr-TR" dirty="0"/>
          </a:p>
        </p:txBody>
      </p:sp>
      <p:sp>
        <p:nvSpPr>
          <p:cNvPr id="4" name="Content Placeholder 3">
            <a:extLst>
              <a:ext uri="{FF2B5EF4-FFF2-40B4-BE49-F238E27FC236}">
                <a16:creationId xmlns:a16="http://schemas.microsoft.com/office/drawing/2014/main" id="{274408AA-97B6-D4DA-3086-5DB012E03C35}"/>
              </a:ext>
            </a:extLst>
          </p:cNvPr>
          <p:cNvSpPr>
            <a:spLocks noGrp="1"/>
          </p:cNvSpPr>
          <p:nvPr>
            <p:ph sz="quarter" idx="1"/>
          </p:nvPr>
        </p:nvSpPr>
        <p:spPr>
          <a:xfrm>
            <a:off x="612648" y="1600200"/>
            <a:ext cx="8423848" cy="5257800"/>
          </a:xfrm>
        </p:spPr>
        <p:txBody>
          <a:bodyPr>
            <a:normAutofit fontScale="92500" lnSpcReduction="20000"/>
          </a:bodyPr>
          <a:lstStyle/>
          <a:p>
            <a:r>
              <a:rPr lang="en-US" sz="2400" dirty="0">
                <a:solidFill>
                  <a:srgbClr val="FF0000"/>
                </a:solidFill>
                <a:latin typeface="+mj-lt"/>
                <a:ea typeface="+mj-ea"/>
                <a:cs typeface="+mj-cs"/>
              </a:rPr>
              <a:t>Bayesian statistics mostly involves conditional probability, which is the probability of an event A given event B, and it can be calculated using the Bayes rule.</a:t>
            </a:r>
          </a:p>
          <a:p>
            <a:endParaRPr lang="en-US" sz="2400" dirty="0">
              <a:solidFill>
                <a:schemeClr val="tx2"/>
              </a:solidFill>
              <a:latin typeface="+mj-lt"/>
              <a:ea typeface="+mj-ea"/>
              <a:cs typeface="+mj-cs"/>
            </a:endParaRPr>
          </a:p>
          <a:p>
            <a:r>
              <a:rPr lang="en-US" sz="2400" dirty="0">
                <a:solidFill>
                  <a:schemeClr val="tx2"/>
                </a:solidFill>
                <a:latin typeface="+mj-lt"/>
                <a:ea typeface="+mj-ea"/>
                <a:cs typeface="+mj-cs"/>
              </a:rPr>
              <a:t> The concept of conditional probability is widely used in medical testing, in which false positives and false negatives may occur. </a:t>
            </a:r>
          </a:p>
          <a:p>
            <a:endParaRPr lang="en-US" sz="2400" dirty="0">
              <a:solidFill>
                <a:schemeClr val="tx2"/>
              </a:solidFill>
              <a:latin typeface="+mj-lt"/>
              <a:ea typeface="+mj-ea"/>
              <a:cs typeface="+mj-cs"/>
            </a:endParaRPr>
          </a:p>
          <a:p>
            <a:r>
              <a:rPr lang="en-US" sz="2400" dirty="0">
                <a:solidFill>
                  <a:srgbClr val="FF0000"/>
                </a:solidFill>
                <a:latin typeface="+mj-lt"/>
                <a:ea typeface="+mj-ea"/>
                <a:cs typeface="+mj-cs"/>
              </a:rPr>
              <a:t>A false positive can be defined as a positive outcome on a medical test when the patient does not actually have the disease they are being tested for. In other words, it’s the probability of testing positive given no disease. </a:t>
            </a:r>
          </a:p>
          <a:p>
            <a:endParaRPr lang="en-US" sz="2400" dirty="0">
              <a:solidFill>
                <a:schemeClr val="tx2"/>
              </a:solidFill>
              <a:latin typeface="+mj-lt"/>
              <a:ea typeface="+mj-ea"/>
              <a:cs typeface="+mj-cs"/>
            </a:endParaRPr>
          </a:p>
          <a:p>
            <a:r>
              <a:rPr lang="en-US" sz="2400" dirty="0">
                <a:solidFill>
                  <a:schemeClr val="tx2"/>
                </a:solidFill>
                <a:latin typeface="+mj-lt"/>
                <a:ea typeface="+mj-ea"/>
                <a:cs typeface="+mj-cs"/>
              </a:rPr>
              <a:t>Similarly, a false negative can be defined as a negative outcome on a medical test when the patient does have the disease. In other words, testing negative given disease. Both indicators are critical for any medical decisions.</a:t>
            </a:r>
            <a:endParaRPr lang="en-IN" sz="2400" dirty="0">
              <a:solidFill>
                <a:schemeClr val="tx2"/>
              </a:solidFill>
              <a:latin typeface="+mj-lt"/>
              <a:ea typeface="+mj-ea"/>
              <a:cs typeface="+mj-cs"/>
            </a:endParaRPr>
          </a:p>
        </p:txBody>
      </p:sp>
    </p:spTree>
    <p:extLst>
      <p:ext uri="{BB962C8B-B14F-4D97-AF65-F5344CB8AC3E}">
        <p14:creationId xmlns:p14="http://schemas.microsoft.com/office/powerpoint/2010/main" val="1357436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4B3C-DE78-909B-9E7F-F3E449F598C4}"/>
              </a:ext>
            </a:extLst>
          </p:cNvPr>
          <p:cNvSpPr>
            <a:spLocks noGrp="1"/>
          </p:cNvSpPr>
          <p:nvPr>
            <p:ph type="title"/>
          </p:nvPr>
        </p:nvSpPr>
        <p:spPr/>
        <p:txBody>
          <a:bodyPr/>
          <a:lstStyle/>
          <a:p>
            <a:r>
              <a:rPr lang="en-US" dirty="0"/>
              <a:t>Bayes Theorem</a:t>
            </a:r>
            <a:endParaRPr lang="en-IN" dirty="0"/>
          </a:p>
        </p:txBody>
      </p:sp>
      <p:sp>
        <p:nvSpPr>
          <p:cNvPr id="87043" name="Rectangle 3"/>
          <p:cNvSpPr>
            <a:spLocks noGrp="1" noChangeArrowheads="1"/>
          </p:cNvSpPr>
          <p:nvPr>
            <p:ph sz="quarter" idx="1"/>
          </p:nvPr>
        </p:nvSpPr>
        <p:spPr>
          <a:xfrm>
            <a:off x="612648" y="1371600"/>
            <a:ext cx="8351840" cy="5257800"/>
          </a:xfrm>
        </p:spPr>
        <p:txBody>
          <a:bodyPr>
            <a:normAutofit/>
          </a:bodyPr>
          <a:lstStyle/>
          <a:p>
            <a:pPr marL="0" indent="0" algn="just">
              <a:buNone/>
            </a:pPr>
            <a:r>
              <a:rPr lang="en-CA" altLang="en-US" sz="2800" b="1" dirty="0">
                <a:solidFill>
                  <a:srgbClr val="FF0000"/>
                </a:solidFill>
              </a:rPr>
              <a:t>Revisiting conditional probability</a:t>
            </a:r>
          </a:p>
          <a:p>
            <a:pPr marL="0" indent="0" algn="just">
              <a:buNone/>
            </a:pPr>
            <a:r>
              <a:rPr lang="en-CA" altLang="en-US" sz="2800" dirty="0"/>
              <a:t>Suppose that we are interested in computing the probability of event </a:t>
            </a:r>
            <a:r>
              <a:rPr lang="en-CA" altLang="en-US" sz="2800" i="1" dirty="0"/>
              <a:t>A </a:t>
            </a:r>
            <a:r>
              <a:rPr lang="en-CA" altLang="en-US" sz="2800" dirty="0"/>
              <a:t>and we have been told event </a:t>
            </a:r>
            <a:r>
              <a:rPr lang="en-CA" altLang="en-US" sz="2800" i="1" dirty="0"/>
              <a:t>B </a:t>
            </a:r>
            <a:r>
              <a:rPr lang="en-CA" altLang="en-US" sz="2800" dirty="0"/>
              <a:t>has occurred.</a:t>
            </a:r>
          </a:p>
          <a:p>
            <a:pPr marL="0" indent="0" algn="just">
              <a:buNone/>
            </a:pPr>
            <a:r>
              <a:rPr lang="en-CA" altLang="en-US" sz="2800" dirty="0"/>
              <a:t>Then the conditional probability of </a:t>
            </a:r>
            <a:r>
              <a:rPr lang="en-CA" altLang="en-US" sz="2800" i="1" dirty="0"/>
              <a:t>A </a:t>
            </a:r>
            <a:r>
              <a:rPr lang="en-CA" altLang="en-US" sz="2800" dirty="0"/>
              <a:t>given </a:t>
            </a:r>
            <a:r>
              <a:rPr lang="en-CA" altLang="en-US" sz="2800" i="1" dirty="0"/>
              <a:t>B </a:t>
            </a:r>
            <a:r>
              <a:rPr lang="en-CA" altLang="en-US" sz="2800" dirty="0"/>
              <a:t>is defined to be:</a:t>
            </a:r>
          </a:p>
        </p:txBody>
      </p:sp>
      <p:graphicFrame>
        <p:nvGraphicFramePr>
          <p:cNvPr id="87044" name="Object 4"/>
          <p:cNvGraphicFramePr>
            <a:graphicFrameLocks noChangeAspect="1"/>
          </p:cNvGraphicFramePr>
          <p:nvPr/>
        </p:nvGraphicFramePr>
        <p:xfrm>
          <a:off x="2641674" y="3860859"/>
          <a:ext cx="2995541" cy="751881"/>
        </p:xfrm>
        <a:graphic>
          <a:graphicData uri="http://schemas.openxmlformats.org/presentationml/2006/ole">
            <mc:AlternateContent xmlns:mc="http://schemas.openxmlformats.org/markup-compatibility/2006">
              <mc:Choice xmlns:v="urn:schemas-microsoft-com:vml" Requires="v">
                <p:oleObj name="Equation" r:id="rId3" imgW="1320227" imgH="469696" progId="Equation.DSMT4">
                  <p:embed/>
                </p:oleObj>
              </mc:Choice>
              <mc:Fallback>
                <p:oleObj name="Equation" r:id="rId3" imgW="1320227" imgH="469696" progId="Equation.DSMT4">
                  <p:embed/>
                  <p:pic>
                    <p:nvPicPr>
                      <p:cNvPr id="870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74" y="3860859"/>
                        <a:ext cx="2995541" cy="751881"/>
                      </a:xfrm>
                      <a:prstGeom prst="rect">
                        <a:avLst/>
                      </a:prstGeom>
                      <a:noFill/>
                      <a:ln>
                        <a:noFill/>
                      </a:ln>
                      <a:effectLst/>
                    </p:spPr>
                  </p:pic>
                </p:oleObj>
              </mc:Fallback>
            </mc:AlternateContent>
          </a:graphicData>
        </a:graphic>
      </p:graphicFrame>
      <p:graphicFrame>
        <p:nvGraphicFramePr>
          <p:cNvPr id="87045" name="Object 5"/>
          <p:cNvGraphicFramePr>
            <a:graphicFrameLocks noChangeAspect="1"/>
          </p:cNvGraphicFramePr>
          <p:nvPr/>
        </p:nvGraphicFramePr>
        <p:xfrm>
          <a:off x="6095942" y="3904735"/>
          <a:ext cx="1912999" cy="428030"/>
        </p:xfrm>
        <a:graphic>
          <a:graphicData uri="http://schemas.openxmlformats.org/presentationml/2006/ole">
            <mc:AlternateContent xmlns:mc="http://schemas.openxmlformats.org/markup-compatibility/2006">
              <mc:Choice xmlns:v="urn:schemas-microsoft-com:vml" Requires="v">
                <p:oleObj name="Equation" r:id="rId5" imgW="799753" imgH="253890" progId="Equation.DSMT4">
                  <p:embed/>
                </p:oleObj>
              </mc:Choice>
              <mc:Fallback>
                <p:oleObj name="Equation" r:id="rId5" imgW="799753" imgH="253890" progId="Equation.DSMT4">
                  <p:embed/>
                  <p:pic>
                    <p:nvPicPr>
                      <p:cNvPr id="8704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42" y="3904735"/>
                        <a:ext cx="1912999" cy="428030"/>
                      </a:xfrm>
                      <a:prstGeom prst="rect">
                        <a:avLst/>
                      </a:prstGeom>
                      <a:noFill/>
                      <a:ln>
                        <a:noFill/>
                      </a:ln>
                      <a:effectLst/>
                    </p:spPr>
                  </p:pic>
                </p:oleObj>
              </mc:Fallback>
            </mc:AlternateContent>
          </a:graphicData>
        </a:graphic>
      </p:graphicFrame>
      <p:sp>
        <p:nvSpPr>
          <p:cNvPr id="2" name="TextBox 1"/>
          <p:cNvSpPr txBox="1"/>
          <p:nvPr/>
        </p:nvSpPr>
        <p:spPr>
          <a:xfrm>
            <a:off x="539552" y="5157192"/>
            <a:ext cx="8604448" cy="396262"/>
          </a:xfrm>
          <a:prstGeom prst="rect">
            <a:avLst/>
          </a:prstGeom>
          <a:noFill/>
        </p:spPr>
        <p:txBody>
          <a:bodyPr wrap="square" rtlCol="0">
            <a:spAutoFit/>
          </a:bodyPr>
          <a:lstStyle/>
          <a:p>
            <a:r>
              <a:rPr lang="en-IN" sz="1975" dirty="0"/>
              <a:t>Similarly,            P[B|A] =                                            if P[A] is not equal to 0 </a:t>
            </a:r>
          </a:p>
        </p:txBody>
      </p:sp>
      <mc:AlternateContent xmlns:mc="http://schemas.openxmlformats.org/markup-compatibility/2006" xmlns:a14="http://schemas.microsoft.com/office/drawing/2010/main">
        <mc:Choice Requires="a14">
          <p:sp>
            <p:nvSpPr>
              <p:cNvPr id="4" name="TextBox 3"/>
              <p:cNvSpPr txBox="1"/>
              <p:nvPr/>
            </p:nvSpPr>
            <p:spPr>
              <a:xfrm>
                <a:off x="4470404" y="4966316"/>
                <a:ext cx="1041908" cy="712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975" i="1">
                              <a:latin typeface="Cambria Math" panose="02040503050406030204" pitchFamily="18" charset="0"/>
                            </a:rPr>
                          </m:ctrlPr>
                        </m:fPr>
                        <m:num>
                          <m:r>
                            <m:rPr>
                              <m:nor/>
                            </m:rPr>
                            <a:rPr lang="en-US" altLang="en-US" sz="1975" i="1" dirty="0">
                              <a:latin typeface="Times New Roman" pitchFamily="18" charset="0"/>
                            </a:rPr>
                            <m:t>P</m:t>
                          </m:r>
                          <m:r>
                            <m:rPr>
                              <m:nor/>
                            </m:rPr>
                            <a:rPr lang="en-US" altLang="en-US" sz="1975" dirty="0">
                              <a:latin typeface="Times New Roman" pitchFamily="18" charset="0"/>
                            </a:rPr>
                            <m:t>[</m:t>
                          </m:r>
                          <m:r>
                            <m:rPr>
                              <m:nor/>
                            </m:rPr>
                            <a:rPr lang="en-US" altLang="en-US" sz="1975" i="1" dirty="0">
                              <a:latin typeface="Times New Roman" pitchFamily="18" charset="0"/>
                            </a:rPr>
                            <m:t>A</m:t>
                          </m:r>
                          <m:r>
                            <m:rPr>
                              <m:nor/>
                            </m:rPr>
                            <a:rPr lang="en-US" altLang="en-US" sz="1975" i="1" dirty="0">
                              <a:latin typeface="Times New Roman" pitchFamily="18" charset="0"/>
                            </a:rPr>
                            <m:t> </m:t>
                          </m:r>
                          <m:r>
                            <m:rPr>
                              <m:nor/>
                            </m:rPr>
                            <a:rPr lang="en-US" altLang="en-US" sz="1975" dirty="0">
                              <a:latin typeface="Times New Roman" pitchFamily="18" charset="0"/>
                              <a:cs typeface="Times New Roman" pitchFamily="18" charset="0"/>
                              <a:sym typeface="Symbol" pitchFamily="18" charset="2"/>
                            </a:rPr>
                            <m:t></m:t>
                          </m:r>
                          <m:r>
                            <m:rPr>
                              <m:nor/>
                            </m:rPr>
                            <a:rPr lang="en-US" altLang="en-US" sz="1975" i="1" dirty="0">
                              <a:latin typeface="Times New Roman" pitchFamily="18" charset="0"/>
                            </a:rPr>
                            <m:t> </m:t>
                          </m:r>
                          <m:r>
                            <m:rPr>
                              <m:nor/>
                            </m:rPr>
                            <a:rPr lang="en-US" altLang="en-US" sz="1975" i="1" dirty="0">
                              <a:latin typeface="Times New Roman" pitchFamily="18" charset="0"/>
                            </a:rPr>
                            <m:t>B</m:t>
                          </m:r>
                          <m:r>
                            <m:rPr>
                              <m:nor/>
                            </m:rPr>
                            <a:rPr lang="en-US" altLang="en-US" sz="1975" dirty="0">
                              <a:latin typeface="Times New Roman" pitchFamily="18" charset="0"/>
                            </a:rPr>
                            <m:t>]</m:t>
                          </m:r>
                        </m:num>
                        <m:den>
                          <m:r>
                            <m:rPr>
                              <m:nor/>
                            </m:rPr>
                            <a:rPr lang="en-US" altLang="en-US" sz="1975" dirty="0">
                              <a:latin typeface="Times New Roman" pitchFamily="18" charset="0"/>
                            </a:rPr>
                            <m:t>P</m:t>
                          </m:r>
                          <m:r>
                            <m:rPr>
                              <m:nor/>
                            </m:rPr>
                            <a:rPr lang="en-US" altLang="en-US" sz="1975" dirty="0">
                              <a:latin typeface="Times New Roman" pitchFamily="18" charset="0"/>
                            </a:rPr>
                            <m:t>[</m:t>
                          </m:r>
                          <m:r>
                            <m:rPr>
                              <m:nor/>
                            </m:rPr>
                            <a:rPr lang="en-US" altLang="en-US" sz="1975" dirty="0">
                              <a:latin typeface="Times New Roman" pitchFamily="18" charset="0"/>
                            </a:rPr>
                            <m:t>A</m:t>
                          </m:r>
                          <m:r>
                            <m:rPr>
                              <m:nor/>
                            </m:rPr>
                            <a:rPr lang="en-US" altLang="en-US" sz="1975" dirty="0">
                              <a:latin typeface="Times New Roman" pitchFamily="18" charset="0"/>
                            </a:rPr>
                            <m:t>]</m:t>
                          </m:r>
                        </m:den>
                      </m:f>
                    </m:oMath>
                  </m:oMathPara>
                </a14:m>
                <a:endParaRPr lang="en-IN" sz="1975" dirty="0"/>
              </a:p>
            </p:txBody>
          </p:sp>
        </mc:Choice>
        <mc:Fallback xmlns="">
          <p:sp>
            <p:nvSpPr>
              <p:cNvPr id="4" name="TextBox 3"/>
              <p:cNvSpPr txBox="1">
                <a:spLocks noRot="1" noChangeAspect="1" noMove="1" noResize="1" noEditPoints="1" noAdjustHandles="1" noChangeArrowheads="1" noChangeShapeType="1" noTextEdit="1"/>
              </p:cNvSpPr>
              <p:nvPr/>
            </p:nvSpPr>
            <p:spPr>
              <a:xfrm>
                <a:off x="4470404" y="4966316"/>
                <a:ext cx="1041908" cy="712439"/>
              </a:xfrm>
              <a:prstGeom prst="rect">
                <a:avLst/>
              </a:prstGeom>
              <a:blipFill>
                <a:blip r:embed="rId7"/>
                <a:stretch>
                  <a:fillRect r="-585"/>
                </a:stretch>
              </a:blipFill>
            </p:spPr>
            <p:txBody>
              <a:bodyPr/>
              <a:lstStyle/>
              <a:p>
                <a:r>
                  <a:rPr lang="en-IN">
                    <a:noFill/>
                  </a:rPr>
                  <a:t> </a:t>
                </a:r>
              </a:p>
            </p:txBody>
          </p:sp>
        </mc:Fallback>
      </mc:AlternateContent>
    </p:spTree>
    <p:extLst>
      <p:ext uri="{BB962C8B-B14F-4D97-AF65-F5344CB8AC3E}">
        <p14:creationId xmlns:p14="http://schemas.microsoft.com/office/powerpoint/2010/main" val="408754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CEDD-4E05-4A40-8F6C-465A282468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7C1131-2B28-4548-B88B-32531A2EA7E4}"/>
              </a:ext>
            </a:extLst>
          </p:cNvPr>
          <p:cNvSpPr>
            <a:spLocks noGrp="1"/>
          </p:cNvSpPr>
          <p:nvPr>
            <p:ph idx="1"/>
          </p:nvPr>
        </p:nvSpPr>
        <p:spPr/>
        <p:txBody>
          <a:bodyPr>
            <a:normAutofit fontScale="92500" lnSpcReduction="10000"/>
          </a:bodyPr>
          <a:lstStyle/>
          <a:p>
            <a:endParaRPr lang="en-US" dirty="0"/>
          </a:p>
          <a:p>
            <a:endParaRPr lang="en-IN" dirty="0"/>
          </a:p>
          <a:p>
            <a:endParaRPr lang="en-IN" dirty="0"/>
          </a:p>
          <a:p>
            <a:endParaRPr lang="en-IN" dirty="0"/>
          </a:p>
          <a:p>
            <a:r>
              <a:rPr lang="en-IN" dirty="0"/>
              <a:t>Original Sample space is the red coloured rectangular box.</a:t>
            </a:r>
          </a:p>
          <a:p>
            <a:r>
              <a:rPr lang="en-IN" dirty="0"/>
              <a:t>What is the probability of A occurring given sample space as B.</a:t>
            </a:r>
          </a:p>
          <a:p>
            <a:r>
              <a:rPr lang="en-IN" dirty="0"/>
              <a:t>Hence P(B) is in the denominator.</a:t>
            </a:r>
          </a:p>
          <a:p>
            <a:r>
              <a:rPr lang="en-IN" dirty="0"/>
              <a:t>And area in question is the intersection of A and B</a:t>
            </a:r>
          </a:p>
        </p:txBody>
      </p:sp>
      <p:pic>
        <p:nvPicPr>
          <p:cNvPr id="5" name="Picture 4">
            <a:extLst>
              <a:ext uri="{FF2B5EF4-FFF2-40B4-BE49-F238E27FC236}">
                <a16:creationId xmlns:a16="http://schemas.microsoft.com/office/drawing/2014/main" id="{3F7871DD-8C8F-48CE-A197-619EA9AE288E}"/>
              </a:ext>
            </a:extLst>
          </p:cNvPr>
          <p:cNvPicPr>
            <a:picLocks noChangeAspect="1"/>
          </p:cNvPicPr>
          <p:nvPr/>
        </p:nvPicPr>
        <p:blipFill>
          <a:blip r:embed="rId2"/>
          <a:stretch>
            <a:fillRect/>
          </a:stretch>
        </p:blipFill>
        <p:spPr>
          <a:xfrm>
            <a:off x="1187624" y="1600200"/>
            <a:ext cx="4737579" cy="1654465"/>
          </a:xfrm>
          <a:prstGeom prst="rect">
            <a:avLst/>
          </a:prstGeom>
        </p:spPr>
      </p:pic>
    </p:spTree>
    <p:extLst>
      <p:ext uri="{BB962C8B-B14F-4D97-AF65-F5344CB8AC3E}">
        <p14:creationId xmlns:p14="http://schemas.microsoft.com/office/powerpoint/2010/main" val="44122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226" y="1628800"/>
            <a:ext cx="8363272" cy="5229200"/>
          </a:xfrm>
        </p:spPr>
        <p:txBody>
          <a:bodyPr>
            <a:normAutofit fontScale="92500" lnSpcReduction="20000"/>
          </a:bodyPr>
          <a:lstStyle/>
          <a:p>
            <a:pPr marL="0" indent="0" algn="ctr">
              <a:buNone/>
            </a:pPr>
            <a:endParaRPr lang="en-IN" sz="1400" dirty="0"/>
          </a:p>
          <a:p>
            <a:pPr marL="0" indent="0" algn="ctr">
              <a:buNone/>
            </a:pPr>
            <a:r>
              <a:rPr lang="en-IN" sz="1400" dirty="0"/>
              <a:t>                   and </a:t>
            </a:r>
          </a:p>
          <a:p>
            <a:pPr marL="0" indent="0" algn="ctr">
              <a:buNone/>
            </a:pPr>
            <a:endParaRPr lang="en-IN" sz="1400" dirty="0"/>
          </a:p>
          <a:p>
            <a:pPr marL="0" indent="0" algn="ctr">
              <a:buNone/>
            </a:pPr>
            <a:endParaRPr lang="en-IN" sz="1400" dirty="0"/>
          </a:p>
          <a:p>
            <a:pPr marL="0" indent="0" algn="ctr">
              <a:buNone/>
            </a:pPr>
            <a:r>
              <a:rPr lang="en-IN" sz="2600" dirty="0"/>
              <a:t>From the above expressions, we can rewrite </a:t>
            </a:r>
          </a:p>
          <a:p>
            <a:pPr marL="0" indent="0" algn="ctr">
              <a:buNone/>
            </a:pPr>
            <a:r>
              <a:rPr lang="en-US" altLang="en-US" sz="2600" i="1" dirty="0">
                <a:latin typeface="Times New Roman" pitchFamily="18" charset="0"/>
              </a:rPr>
              <a:t>	P</a:t>
            </a:r>
            <a:r>
              <a:rPr lang="en-US" altLang="en-US" sz="2600" dirty="0">
                <a:latin typeface="Times New Roman" pitchFamily="18" charset="0"/>
              </a:rPr>
              <a:t>[</a:t>
            </a:r>
            <a:r>
              <a:rPr lang="en-US" altLang="en-US" sz="2600" i="1" dirty="0">
                <a:latin typeface="Times New Roman" pitchFamily="18" charset="0"/>
              </a:rPr>
              <a:t>A </a:t>
            </a:r>
            <a:r>
              <a:rPr lang="en-US" altLang="en-US" sz="2600" dirty="0">
                <a:latin typeface="Times New Roman" pitchFamily="18" charset="0"/>
                <a:cs typeface="Times New Roman" pitchFamily="18" charset="0"/>
                <a:sym typeface="Symbol" pitchFamily="18" charset="2"/>
              </a:rPr>
              <a:t></a:t>
            </a:r>
            <a:r>
              <a:rPr lang="en-US" altLang="en-US" sz="2600" i="1" dirty="0">
                <a:latin typeface="Times New Roman" pitchFamily="18" charset="0"/>
              </a:rPr>
              <a:t> B</a:t>
            </a:r>
            <a:r>
              <a:rPr lang="en-US" altLang="en-US" sz="2600" dirty="0">
                <a:latin typeface="Times New Roman" pitchFamily="18" charset="0"/>
              </a:rPr>
              <a:t>] = P[B].P[A|B]</a:t>
            </a:r>
          </a:p>
          <a:p>
            <a:pPr marL="0" indent="0" algn="ctr">
              <a:buNone/>
            </a:pPr>
            <a:r>
              <a:rPr lang="en-US" sz="2600" dirty="0">
                <a:latin typeface="Times New Roman" pitchFamily="18" charset="0"/>
              </a:rPr>
              <a:t>and	</a:t>
            </a:r>
            <a:r>
              <a:rPr lang="en-US" altLang="en-US" sz="2600" i="1" dirty="0">
                <a:latin typeface="Times New Roman" pitchFamily="18" charset="0"/>
              </a:rPr>
              <a:t>P</a:t>
            </a:r>
            <a:r>
              <a:rPr lang="en-US" altLang="en-US" sz="2600" dirty="0">
                <a:latin typeface="Times New Roman" pitchFamily="18" charset="0"/>
              </a:rPr>
              <a:t>[</a:t>
            </a:r>
            <a:r>
              <a:rPr lang="en-US" altLang="en-US" sz="2600" i="1" dirty="0">
                <a:latin typeface="Times New Roman" pitchFamily="18" charset="0"/>
              </a:rPr>
              <a:t>A </a:t>
            </a:r>
            <a:r>
              <a:rPr lang="en-US" altLang="en-US" sz="2600" dirty="0">
                <a:latin typeface="Times New Roman" pitchFamily="18" charset="0"/>
                <a:cs typeface="Times New Roman" pitchFamily="18" charset="0"/>
                <a:sym typeface="Symbol" pitchFamily="18" charset="2"/>
              </a:rPr>
              <a:t></a:t>
            </a:r>
            <a:r>
              <a:rPr lang="en-US" altLang="en-US" sz="2600" i="1" dirty="0">
                <a:latin typeface="Times New Roman" pitchFamily="18" charset="0"/>
              </a:rPr>
              <a:t> B</a:t>
            </a:r>
            <a:r>
              <a:rPr lang="en-US" altLang="en-US" sz="2600" dirty="0">
                <a:latin typeface="Times New Roman" pitchFamily="18" charset="0"/>
              </a:rPr>
              <a:t>] = P[A].P[B|A]</a:t>
            </a:r>
          </a:p>
          <a:p>
            <a:pPr marL="0" indent="0" algn="ctr">
              <a:buNone/>
            </a:pPr>
            <a:r>
              <a:rPr lang="en-US" sz="2600" dirty="0">
                <a:solidFill>
                  <a:srgbClr val="FF0000"/>
                </a:solidFill>
                <a:latin typeface="Times New Roman" pitchFamily="18" charset="0"/>
              </a:rPr>
              <a:t>This can also be used to calculate </a:t>
            </a:r>
            <a:r>
              <a:rPr lang="en-US" altLang="en-US" sz="2600" i="1" dirty="0">
                <a:solidFill>
                  <a:srgbClr val="FF0000"/>
                </a:solidFill>
                <a:latin typeface="Times New Roman" pitchFamily="18" charset="0"/>
              </a:rPr>
              <a:t>P</a:t>
            </a:r>
            <a:r>
              <a:rPr lang="en-US" altLang="en-US" sz="2600" dirty="0">
                <a:solidFill>
                  <a:srgbClr val="FF0000"/>
                </a:solidFill>
                <a:latin typeface="Times New Roman" pitchFamily="18" charset="0"/>
              </a:rPr>
              <a:t>[</a:t>
            </a:r>
            <a:r>
              <a:rPr lang="en-US" altLang="en-US" sz="2600" i="1" dirty="0">
                <a:solidFill>
                  <a:srgbClr val="FF0000"/>
                </a:solidFill>
                <a:latin typeface="Times New Roman" pitchFamily="18" charset="0"/>
              </a:rPr>
              <a:t>A </a:t>
            </a:r>
            <a:r>
              <a:rPr lang="en-US" altLang="en-US" sz="2600" dirty="0">
                <a:solidFill>
                  <a:srgbClr val="FF0000"/>
                </a:solidFill>
                <a:latin typeface="Times New Roman" pitchFamily="18" charset="0"/>
                <a:cs typeface="Times New Roman" pitchFamily="18" charset="0"/>
                <a:sym typeface="Symbol" pitchFamily="18" charset="2"/>
              </a:rPr>
              <a:t></a:t>
            </a:r>
            <a:r>
              <a:rPr lang="en-US" altLang="en-US" sz="2600" i="1" dirty="0">
                <a:solidFill>
                  <a:srgbClr val="FF0000"/>
                </a:solidFill>
                <a:latin typeface="Times New Roman" pitchFamily="18" charset="0"/>
              </a:rPr>
              <a:t> B</a:t>
            </a:r>
            <a:r>
              <a:rPr lang="en-US" altLang="en-US" sz="2600" dirty="0">
                <a:solidFill>
                  <a:srgbClr val="FF0000"/>
                </a:solidFill>
                <a:latin typeface="Times New Roman" pitchFamily="18" charset="0"/>
              </a:rPr>
              <a:t>] </a:t>
            </a:r>
          </a:p>
          <a:p>
            <a:pPr marL="0" indent="0" algn="ctr">
              <a:buNone/>
            </a:pPr>
            <a:endParaRPr lang="en-IN" sz="2600" b="1" dirty="0">
              <a:solidFill>
                <a:srgbClr val="FF0000"/>
              </a:solidFill>
            </a:endParaRPr>
          </a:p>
          <a:p>
            <a:pPr marL="0" indent="0" algn="ctr">
              <a:buNone/>
            </a:pPr>
            <a:r>
              <a:rPr lang="en-US" altLang="en-US" sz="2000" dirty="0">
                <a:latin typeface="Times New Roman" pitchFamily="18" charset="0"/>
              </a:rPr>
              <a:t>So</a:t>
            </a:r>
          </a:p>
          <a:p>
            <a:pPr marL="0" indent="0" algn="ctr">
              <a:buNone/>
            </a:pPr>
            <a:r>
              <a:rPr lang="en-US" altLang="en-US" sz="2000" i="1" dirty="0">
                <a:latin typeface="Times New Roman" pitchFamily="18" charset="0"/>
              </a:rPr>
              <a:t>P</a:t>
            </a:r>
            <a:r>
              <a:rPr lang="en-US" altLang="en-US" sz="2000" dirty="0">
                <a:latin typeface="Times New Roman" pitchFamily="18" charset="0"/>
              </a:rPr>
              <a:t>[</a:t>
            </a:r>
            <a:r>
              <a:rPr lang="en-US" altLang="en-US" sz="2000" i="1" dirty="0">
                <a:latin typeface="Times New Roman" pitchFamily="18" charset="0"/>
              </a:rPr>
              <a:t>A </a:t>
            </a:r>
            <a:r>
              <a:rPr lang="en-US" altLang="en-US" sz="2000" dirty="0">
                <a:latin typeface="Times New Roman" pitchFamily="18" charset="0"/>
                <a:cs typeface="Times New Roman" pitchFamily="18" charset="0"/>
                <a:sym typeface="Symbol" pitchFamily="18" charset="2"/>
              </a:rPr>
              <a:t></a:t>
            </a:r>
            <a:r>
              <a:rPr lang="en-US" altLang="en-US" sz="2000" i="1" dirty="0">
                <a:latin typeface="Times New Roman" pitchFamily="18" charset="0"/>
              </a:rPr>
              <a:t> B</a:t>
            </a:r>
            <a:r>
              <a:rPr lang="en-US" altLang="en-US" sz="2000" dirty="0">
                <a:latin typeface="Times New Roman" pitchFamily="18" charset="0"/>
              </a:rPr>
              <a:t>] = P[B].P[A|B] = P[A].P[B|A]</a:t>
            </a:r>
          </a:p>
          <a:p>
            <a:pPr marL="0" indent="0" algn="ctr">
              <a:buNone/>
            </a:pPr>
            <a:r>
              <a:rPr lang="en-US" altLang="en-US" sz="2000" dirty="0">
                <a:latin typeface="Times New Roman" pitchFamily="18" charset="0"/>
              </a:rPr>
              <a:t>or</a:t>
            </a:r>
          </a:p>
          <a:p>
            <a:pPr marL="0" indent="0" algn="ctr">
              <a:buNone/>
            </a:pPr>
            <a:r>
              <a:rPr lang="en-US" altLang="en-US" sz="2000" dirty="0">
                <a:latin typeface="Times New Roman" pitchFamily="18" charset="0"/>
              </a:rPr>
              <a:t>P[B].P[A|B] = P[A].P[B|A]</a:t>
            </a:r>
          </a:p>
          <a:p>
            <a:pPr marL="0" indent="0" algn="ctr">
              <a:buNone/>
            </a:pPr>
            <a:endParaRPr lang="en-US" altLang="en-US" sz="2000" dirty="0">
              <a:latin typeface="Times New Roman" pitchFamily="18" charset="0"/>
            </a:endParaRPr>
          </a:p>
          <a:p>
            <a:pPr marL="0" indent="0" algn="ctr">
              <a:buNone/>
            </a:pPr>
            <a:r>
              <a:rPr lang="en-US" altLang="en-US" sz="2800" dirty="0">
                <a:solidFill>
                  <a:srgbClr val="FF0000"/>
                </a:solidFill>
                <a:latin typeface="Times New Roman" pitchFamily="18" charset="0"/>
              </a:rPr>
              <a:t>P[A|B] = P[A].P[B|A]  / P[B]   - Bayes Rule</a:t>
            </a:r>
          </a:p>
          <a:p>
            <a:pPr marL="0" indent="0" algn="ctr">
              <a:buNone/>
            </a:pPr>
            <a:endParaRPr lang="en-US" altLang="en-US" sz="2800" dirty="0">
              <a:solidFill>
                <a:srgbClr val="FF0000"/>
              </a:solidFill>
              <a:latin typeface="Times New Roman" pitchFamily="18" charset="0"/>
            </a:endParaRPr>
          </a:p>
          <a:p>
            <a:pPr marL="0" indent="0">
              <a:buNone/>
            </a:pPr>
            <a:endParaRPr lang="en-IN" sz="1000" b="1" dirty="0">
              <a:solidFill>
                <a:srgbClr val="FF0000"/>
              </a:solidFill>
            </a:endParaRPr>
          </a:p>
          <a:p>
            <a:endParaRPr lang="en-IN" sz="900" dirty="0"/>
          </a:p>
          <a:p>
            <a:pPr marL="0" indent="0">
              <a:buNone/>
            </a:pPr>
            <a:endParaRPr lang="en-IN" sz="1000" dirty="0"/>
          </a:p>
          <a:p>
            <a:pPr marL="0" indent="0">
              <a:buNone/>
            </a:pPr>
            <a:endParaRPr lang="en-IN" sz="1000" dirty="0"/>
          </a:p>
        </p:txBody>
      </p:sp>
      <p:graphicFrame>
        <p:nvGraphicFramePr>
          <p:cNvPr id="4" name="Object 4"/>
          <p:cNvGraphicFramePr>
            <a:graphicFrameLocks noChangeAspect="1"/>
          </p:cNvGraphicFramePr>
          <p:nvPr>
            <p:extLst>
              <p:ext uri="{D42A27DB-BD31-4B8C-83A1-F6EECF244321}">
                <p14:modId xmlns:p14="http://schemas.microsoft.com/office/powerpoint/2010/main" val="2096462016"/>
              </p:ext>
            </p:extLst>
          </p:nvPr>
        </p:nvGraphicFramePr>
        <p:xfrm>
          <a:off x="2118190" y="1713124"/>
          <a:ext cx="2590701" cy="751881"/>
        </p:xfrm>
        <a:graphic>
          <a:graphicData uri="http://schemas.openxmlformats.org/presentationml/2006/ole">
            <mc:AlternateContent xmlns:mc="http://schemas.openxmlformats.org/markup-compatibility/2006">
              <mc:Choice xmlns:v="urn:schemas-microsoft-com:vml" Requires="v">
                <p:oleObj name="Equation" r:id="rId2" imgW="1320227" imgH="469696" progId="Equation.DSMT4">
                  <p:embed/>
                </p:oleObj>
              </mc:Choice>
              <mc:Fallback>
                <p:oleObj name="Equation" r:id="rId2" imgW="1320227" imgH="469696" progId="Equation.DSMT4">
                  <p:embed/>
                  <p:pic>
                    <p:nvPicPr>
                      <p:cNvPr id="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190" y="1713124"/>
                        <a:ext cx="2590701" cy="751881"/>
                      </a:xfrm>
                      <a:prstGeom prst="rect">
                        <a:avLst/>
                      </a:prstGeom>
                      <a:noFill/>
                      <a:ln>
                        <a:noFill/>
                      </a:ln>
                      <a:effectLst/>
                    </p:spPr>
                  </p:pic>
                </p:oleObj>
              </mc:Fallback>
            </mc:AlternateContent>
          </a:graphicData>
        </a:graphic>
      </p:graphicFrame>
      <p:pic>
        <p:nvPicPr>
          <p:cNvPr id="5" name="Picture 4"/>
          <p:cNvPicPr>
            <a:picLocks noChangeAspect="1"/>
          </p:cNvPicPr>
          <p:nvPr/>
        </p:nvPicPr>
        <p:blipFill>
          <a:blip r:embed="rId4"/>
          <a:stretch>
            <a:fillRect/>
          </a:stretch>
        </p:blipFill>
        <p:spPr>
          <a:xfrm>
            <a:off x="5712881" y="1761353"/>
            <a:ext cx="2793893" cy="677095"/>
          </a:xfrm>
          <a:prstGeom prst="rect">
            <a:avLst/>
          </a:prstGeom>
        </p:spPr>
      </p:pic>
    </p:spTree>
    <p:extLst>
      <p:ext uri="{BB962C8B-B14F-4D97-AF65-F5344CB8AC3E}">
        <p14:creationId xmlns:p14="http://schemas.microsoft.com/office/powerpoint/2010/main" val="2769918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8F48-ED73-4F23-9F91-2F68F7BBE0FE}"/>
              </a:ext>
            </a:extLst>
          </p:cNvPr>
          <p:cNvSpPr>
            <a:spLocks noGrp="1"/>
          </p:cNvSpPr>
          <p:nvPr>
            <p:ph type="title"/>
          </p:nvPr>
        </p:nvSpPr>
        <p:spPr/>
        <p:txBody>
          <a:bodyPr/>
          <a:lstStyle/>
          <a:p>
            <a:r>
              <a:rPr lang="en-US" dirty="0"/>
              <a:t>Bayes Theorem</a:t>
            </a:r>
            <a:endParaRPr lang="en-IN" dirty="0"/>
          </a:p>
        </p:txBody>
      </p:sp>
      <p:sp>
        <p:nvSpPr>
          <p:cNvPr id="3" name="Content Placeholder 2"/>
          <p:cNvSpPr>
            <a:spLocks noGrp="1"/>
          </p:cNvSpPr>
          <p:nvPr>
            <p:ph sz="quarter" idx="1"/>
          </p:nvPr>
        </p:nvSpPr>
        <p:spPr/>
        <p:txBody>
          <a:bodyPr>
            <a:normAutofit/>
          </a:bodyPr>
          <a:lstStyle/>
          <a:p>
            <a:pPr marL="0" indent="0">
              <a:buNone/>
            </a:pPr>
            <a:r>
              <a:rPr lang="en-IN" sz="1975" b="1" dirty="0">
                <a:solidFill>
                  <a:srgbClr val="FF0000"/>
                </a:solidFill>
              </a:rPr>
              <a:t>	</a:t>
            </a:r>
            <a:endParaRPr lang="en-US" sz="1975"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37" y="2717828"/>
            <a:ext cx="8880161" cy="186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73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BCD9-8B09-A4DA-CB2E-6FED03934D59}"/>
              </a:ext>
            </a:extLst>
          </p:cNvPr>
          <p:cNvSpPr>
            <a:spLocks noGrp="1"/>
          </p:cNvSpPr>
          <p:nvPr>
            <p:ph type="title"/>
          </p:nvPr>
        </p:nvSpPr>
        <p:spPr/>
        <p:txBody>
          <a:bodyPr>
            <a:normAutofit fontScale="90000"/>
          </a:bodyPr>
          <a:lstStyle/>
          <a:p>
            <a:r>
              <a:rPr lang="en-US" dirty="0"/>
              <a:t>Web Resources and </a:t>
            </a:r>
            <a:br>
              <a:rPr lang="en-US" dirty="0"/>
            </a:br>
            <a:r>
              <a:rPr lang="en-US" dirty="0"/>
              <a:t>Course Articulation Matrix</a:t>
            </a:r>
            <a:endParaRPr lang="en-IN" dirty="0"/>
          </a:p>
        </p:txBody>
      </p:sp>
      <p:sp>
        <p:nvSpPr>
          <p:cNvPr id="3" name="Slide Number Placeholder 2">
            <a:extLst>
              <a:ext uri="{FF2B5EF4-FFF2-40B4-BE49-F238E27FC236}">
                <a16:creationId xmlns:a16="http://schemas.microsoft.com/office/drawing/2014/main" id="{C892101D-E6E3-073E-A6BA-159A5CF72C8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6</a:t>
            </a:fld>
            <a:endParaRPr lang="tr-TR" dirty="0"/>
          </a:p>
        </p:txBody>
      </p:sp>
      <p:pic>
        <p:nvPicPr>
          <p:cNvPr id="6" name="Content Placeholder 5">
            <a:extLst>
              <a:ext uri="{FF2B5EF4-FFF2-40B4-BE49-F238E27FC236}">
                <a16:creationId xmlns:a16="http://schemas.microsoft.com/office/drawing/2014/main" id="{3A8EAC57-789C-8B27-B983-6798BCFF2145}"/>
              </a:ext>
            </a:extLst>
          </p:cNvPr>
          <p:cNvPicPr>
            <a:picLocks noGrp="1" noChangeAspect="1"/>
          </p:cNvPicPr>
          <p:nvPr>
            <p:ph sz="quarter" idx="1"/>
          </p:nvPr>
        </p:nvPicPr>
        <p:blipFill>
          <a:blip r:embed="rId2"/>
          <a:stretch>
            <a:fillRect/>
          </a:stretch>
        </p:blipFill>
        <p:spPr>
          <a:xfrm>
            <a:off x="645101" y="2132856"/>
            <a:ext cx="8391395" cy="3528392"/>
          </a:xfrm>
        </p:spPr>
      </p:pic>
    </p:spTree>
    <p:extLst>
      <p:ext uri="{BB962C8B-B14F-4D97-AF65-F5344CB8AC3E}">
        <p14:creationId xmlns:p14="http://schemas.microsoft.com/office/powerpoint/2010/main" val="2508010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B6D50-9143-4B11-B991-524B9F931851}"/>
              </a:ext>
            </a:extLst>
          </p:cNvPr>
          <p:cNvSpPr>
            <a:spLocks noGrp="1"/>
          </p:cNvSpPr>
          <p:nvPr>
            <p:ph type="title"/>
          </p:nvPr>
        </p:nvSpPr>
        <p:spPr/>
        <p:txBody>
          <a:bodyPr>
            <a:normAutofit fontScale="90000"/>
          </a:bodyPr>
          <a:lstStyle/>
          <a:p>
            <a:r>
              <a:rPr lang="en-US" b="1" dirty="0">
                <a:solidFill>
                  <a:srgbClr val="FF0000"/>
                </a:solidFill>
              </a:rPr>
              <a:t>Example1:</a:t>
            </a:r>
            <a:br>
              <a:rPr lang="en-US" b="1" dirty="0">
                <a:solidFill>
                  <a:srgbClr val="FF0000"/>
                </a:solidFill>
              </a:rPr>
            </a:br>
            <a:endParaRPr lang="en-IN" dirty="0"/>
          </a:p>
        </p:txBody>
      </p:sp>
      <p:sp>
        <p:nvSpPr>
          <p:cNvPr id="3" name="Content Placeholder 2">
            <a:extLst>
              <a:ext uri="{FF2B5EF4-FFF2-40B4-BE49-F238E27FC236}">
                <a16:creationId xmlns:a16="http://schemas.microsoft.com/office/drawing/2014/main" id="{D6E482F0-5AB1-45D9-8540-5EC9EC011749}"/>
              </a:ext>
            </a:extLst>
          </p:cNvPr>
          <p:cNvSpPr>
            <a:spLocks noGrp="1"/>
          </p:cNvSpPr>
          <p:nvPr>
            <p:ph idx="1"/>
          </p:nvPr>
        </p:nvSpPr>
        <p:spPr/>
        <p:txBody>
          <a:bodyPr>
            <a:normAutofit fontScale="92500"/>
          </a:bodyPr>
          <a:lstStyle/>
          <a:p>
            <a:r>
              <a:rPr lang="en-US" dirty="0">
                <a:solidFill>
                  <a:srgbClr val="FF0000"/>
                </a:solidFill>
              </a:rPr>
              <a:t>Compute : Probability in the deck of cards (52 excluding jokers)</a:t>
            </a:r>
          </a:p>
          <a:p>
            <a:endParaRPr lang="en-US" dirty="0"/>
          </a:p>
          <a:p>
            <a:endParaRPr lang="en-US" dirty="0"/>
          </a:p>
          <a:p>
            <a:r>
              <a:rPr lang="en-US" dirty="0"/>
              <a:t>Probability of (King/Face)</a:t>
            </a:r>
          </a:p>
          <a:p>
            <a:endParaRPr lang="en-US" dirty="0"/>
          </a:p>
          <a:p>
            <a:r>
              <a:rPr lang="en-US" sz="2600" dirty="0"/>
              <a:t>It is given by  P(King/Face) =  P(Face/King) * P(King)/ P(Face)</a:t>
            </a:r>
          </a:p>
          <a:p>
            <a:pPr marL="0" indent="0">
              <a:buNone/>
            </a:pPr>
            <a:r>
              <a:rPr lang="en-IN" sz="2600" dirty="0"/>
              <a:t>                                            =  1 * (4/52) / (12/52)</a:t>
            </a:r>
          </a:p>
          <a:p>
            <a:pPr marL="0" indent="0">
              <a:buNone/>
            </a:pPr>
            <a:r>
              <a:rPr lang="en-IN" dirty="0"/>
              <a:t>                                       =  1/3   </a:t>
            </a:r>
          </a:p>
        </p:txBody>
      </p:sp>
      <p:pic>
        <p:nvPicPr>
          <p:cNvPr id="4" name="Picture 3">
            <a:extLst>
              <a:ext uri="{FF2B5EF4-FFF2-40B4-BE49-F238E27FC236}">
                <a16:creationId xmlns:a16="http://schemas.microsoft.com/office/drawing/2014/main" id="{7CB23704-1DCF-4445-953B-F529053F2240}"/>
              </a:ext>
            </a:extLst>
          </p:cNvPr>
          <p:cNvPicPr>
            <a:picLocks noChangeAspect="1"/>
          </p:cNvPicPr>
          <p:nvPr/>
        </p:nvPicPr>
        <p:blipFill>
          <a:blip r:embed="rId2"/>
          <a:stretch>
            <a:fillRect/>
          </a:stretch>
        </p:blipFill>
        <p:spPr>
          <a:xfrm>
            <a:off x="5593867" y="2276872"/>
            <a:ext cx="3370621" cy="1709045"/>
          </a:xfrm>
          <a:prstGeom prst="rect">
            <a:avLst/>
          </a:prstGeom>
        </p:spPr>
      </p:pic>
    </p:spTree>
    <p:extLst>
      <p:ext uri="{BB962C8B-B14F-4D97-AF65-F5344CB8AC3E}">
        <p14:creationId xmlns:p14="http://schemas.microsoft.com/office/powerpoint/2010/main" val="799613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4705-F797-F02A-49D0-7E68E2C5BD5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9A8B1BE-B6EE-6813-CA59-78F5FE7D519E}"/>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61</a:t>
            </a:fld>
            <a:endParaRPr lang="tr-TR" dirty="0"/>
          </a:p>
        </p:txBody>
      </p:sp>
      <p:sp>
        <p:nvSpPr>
          <p:cNvPr id="4" name="Content Placeholder 3">
            <a:extLst>
              <a:ext uri="{FF2B5EF4-FFF2-40B4-BE49-F238E27FC236}">
                <a16:creationId xmlns:a16="http://schemas.microsoft.com/office/drawing/2014/main" id="{887A95BE-89D4-B3FF-5C34-2081CE2D9A60}"/>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2A43A9A6-B8DB-11BC-FDA2-355EB1C883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28148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20E3-2DFF-C53C-D391-FC78B9BC7802}"/>
              </a:ext>
            </a:extLst>
          </p:cNvPr>
          <p:cNvSpPr>
            <a:spLocks noGrp="1"/>
          </p:cNvSpPr>
          <p:nvPr>
            <p:ph type="title"/>
          </p:nvPr>
        </p:nvSpPr>
        <p:spPr/>
        <p:txBody>
          <a:bodyPr/>
          <a:lstStyle/>
          <a:p>
            <a:r>
              <a:rPr lang="en-US" dirty="0">
                <a:solidFill>
                  <a:srgbClr val="FF0000"/>
                </a:solidFill>
              </a:rPr>
              <a:t>Example 2:</a:t>
            </a:r>
            <a:endParaRPr lang="en-IN"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a:xfrm>
                <a:off x="612648" y="1600200"/>
                <a:ext cx="8423848" cy="5257800"/>
              </a:xfrm>
            </p:spPr>
            <p:txBody>
              <a:bodyPr>
                <a:normAutofit fontScale="92500"/>
              </a:bodyPr>
              <a:lstStyle/>
              <a:p>
                <a:pPr marL="0" indent="0">
                  <a:buNone/>
                </a:pPr>
                <a:r>
                  <a:rPr lang="en-US" sz="2800" dirty="0"/>
                  <a:t>Cold (C) and not-cold (C’). Feature is fever (f). </a:t>
                </a:r>
              </a:p>
              <a:p>
                <a:pPr marL="0" indent="0">
                  <a:buNone/>
                </a:pPr>
                <a:endParaRPr lang="en-US" sz="2800" dirty="0"/>
              </a:p>
              <a:p>
                <a:pPr marL="0" indent="0">
                  <a:buNone/>
                </a:pPr>
                <a:r>
                  <a:rPr lang="en-US" sz="2800" dirty="0"/>
                  <a:t>Prior probability of a person having a cold, P(C) = 0.01. </a:t>
                </a:r>
              </a:p>
              <a:p>
                <a:pPr marL="0" indent="0">
                  <a:buNone/>
                </a:pPr>
                <a:endParaRPr lang="en-US" sz="2800" dirty="0"/>
              </a:p>
              <a:p>
                <a:pPr marL="0" indent="0">
                  <a:buNone/>
                </a:pPr>
                <a:r>
                  <a:rPr lang="en-US" sz="2400" dirty="0"/>
                  <a:t>Prob. of having a fever, given that a person has a cold is, P(</a:t>
                </a:r>
                <a:r>
                  <a:rPr lang="en-US" sz="2400" dirty="0" err="1"/>
                  <a:t>f|C</a:t>
                </a:r>
                <a:r>
                  <a:rPr lang="en-US" sz="2400" dirty="0"/>
                  <a:t>) = 0.4. </a:t>
                </a:r>
              </a:p>
              <a:p>
                <a:pPr marL="0" indent="0">
                  <a:buNone/>
                </a:pPr>
                <a:r>
                  <a:rPr lang="en-US" sz="2800" dirty="0"/>
                  <a:t>Overall prob. of fever P(f) = 0.02. </a:t>
                </a:r>
              </a:p>
              <a:p>
                <a:pPr marL="0" indent="0">
                  <a:buNone/>
                </a:pPr>
                <a:endParaRPr lang="en-US" sz="2800" dirty="0"/>
              </a:p>
              <a:p>
                <a:pPr marL="0" indent="0">
                  <a:buNone/>
                </a:pPr>
                <a:r>
                  <a:rPr lang="en-US" sz="2800" dirty="0">
                    <a:solidFill>
                      <a:srgbClr val="FF0000"/>
                    </a:solidFill>
                  </a:rPr>
                  <a:t>Then using Bayes Th., the Prob. that a person has a cold, given that she (or he) has a fever is:</a:t>
                </a:r>
              </a:p>
              <a:p>
                <a:pPr marL="0" indent="0">
                  <a:buNone/>
                </a:pPr>
                <a:r>
                  <a:rPr lang="en-US" sz="2800" dirty="0"/>
                  <a:t>P(</a:t>
                </a:r>
                <a:r>
                  <a:rPr lang="en-US" sz="2800" dirty="0" err="1"/>
                  <a:t>C|f</a:t>
                </a:r>
                <a:r>
                  <a:rPr lang="en-US" sz="2800" dirty="0"/>
                  <a:t>)  =  </a:t>
                </a:r>
                <a14:m>
                  <m:oMath xmlns:m="http://schemas.openxmlformats.org/officeDocument/2006/math">
                    <m:f>
                      <m:fPr>
                        <m:ctrlPr>
                          <a:rPr lang="en-US" sz="2800" i="1">
                            <a:latin typeface="Cambria Math" panose="02040503050406030204" pitchFamily="18" charset="0"/>
                          </a:rPr>
                        </m:ctrlPr>
                      </m:fPr>
                      <m:num>
                        <m:r>
                          <m:rPr>
                            <m:nor/>
                          </m:rPr>
                          <a:rPr lang="en-US" sz="2800" dirty="0"/>
                          <m:t>P</m:t>
                        </m:r>
                        <m:r>
                          <m:rPr>
                            <m:nor/>
                          </m:rPr>
                          <a:rPr lang="en-US" sz="2800" dirty="0"/>
                          <m:t>(</m:t>
                        </m:r>
                        <m:r>
                          <m:rPr>
                            <m:nor/>
                          </m:rPr>
                          <a:rPr lang="en-IN" sz="2800" dirty="0"/>
                          <m:t>f</m:t>
                        </m:r>
                        <m:r>
                          <m:rPr>
                            <m:nor/>
                          </m:rPr>
                          <a:rPr lang="en-IN" sz="2800" dirty="0"/>
                          <m:t>|</m:t>
                        </m:r>
                        <m:r>
                          <m:rPr>
                            <m:nor/>
                          </m:rPr>
                          <a:rPr lang="en-IN" sz="2800" dirty="0"/>
                          <m:t>C</m:t>
                        </m:r>
                        <m:r>
                          <m:rPr>
                            <m:nor/>
                          </m:rPr>
                          <a:rPr lang="en-US" sz="2800" dirty="0"/>
                          <m:t>) </m:t>
                        </m:r>
                        <m:r>
                          <m:rPr>
                            <m:nor/>
                          </m:rPr>
                          <a:rPr lang="en-US" sz="2800" dirty="0"/>
                          <m:t>P</m:t>
                        </m:r>
                        <m:r>
                          <m:rPr>
                            <m:nor/>
                          </m:rPr>
                          <a:rPr lang="en-US" sz="2800" dirty="0"/>
                          <m:t>(</m:t>
                        </m:r>
                        <m:r>
                          <m:rPr>
                            <m:nor/>
                          </m:rPr>
                          <a:rPr lang="en-IN" sz="2800" b="1" dirty="0"/>
                          <m:t>C</m:t>
                        </m:r>
                        <m:r>
                          <m:rPr>
                            <m:nor/>
                          </m:rPr>
                          <a:rPr lang="en-US" sz="2800" b="1" dirty="0"/>
                          <m:t> </m:t>
                        </m:r>
                        <m:r>
                          <m:rPr>
                            <m:nor/>
                          </m:rPr>
                          <a:rPr lang="en-US" sz="2800" dirty="0"/>
                          <m:t>)</m:t>
                        </m:r>
                      </m:num>
                      <m:den>
                        <m:r>
                          <m:rPr>
                            <m:nor/>
                          </m:rPr>
                          <a:rPr lang="en-US" sz="2800" dirty="0"/>
                          <m:t>P</m:t>
                        </m:r>
                        <m:r>
                          <m:rPr>
                            <m:nor/>
                          </m:rPr>
                          <a:rPr lang="en-US" sz="2800" dirty="0"/>
                          <m:t>(</m:t>
                        </m:r>
                        <m:r>
                          <m:rPr>
                            <m:nor/>
                          </m:rPr>
                          <a:rPr lang="en-IN" sz="2800" dirty="0"/>
                          <m:t>f</m:t>
                        </m:r>
                        <m:r>
                          <m:rPr>
                            <m:nor/>
                          </m:rPr>
                          <a:rPr lang="en-US" sz="2800" dirty="0"/>
                          <m:t> )</m:t>
                        </m:r>
                      </m:den>
                    </m:f>
                  </m:oMath>
                </a14:m>
                <a:r>
                  <a:rPr lang="en-US" sz="2800" dirty="0"/>
                  <a:t>         = =  </a:t>
                </a:r>
                <a14:m>
                  <m:oMath xmlns:m="http://schemas.openxmlformats.org/officeDocument/2006/math">
                    <m:f>
                      <m:fPr>
                        <m:ctrlPr>
                          <a:rPr lang="en-US" sz="2800" i="1">
                            <a:latin typeface="Cambria Math" panose="02040503050406030204" pitchFamily="18" charset="0"/>
                          </a:rPr>
                        </m:ctrlPr>
                      </m:fPr>
                      <m:num>
                        <m:r>
                          <m:rPr>
                            <m:nor/>
                          </m:rPr>
                          <a:rPr lang="en-IN" sz="2800">
                            <a:latin typeface="Cambria Math"/>
                          </a:rPr>
                          <m:t>0.4∗0.01</m:t>
                        </m:r>
                      </m:num>
                      <m:den>
                        <m:r>
                          <m:rPr>
                            <m:nor/>
                          </m:rPr>
                          <a:rPr lang="en-IN" sz="2800" dirty="0">
                            <a:latin typeface="Cambria Math"/>
                          </a:rPr>
                          <m:t>0.02</m:t>
                        </m:r>
                      </m:den>
                    </m:f>
                  </m:oMath>
                </a14:m>
                <a:r>
                  <a:rPr lang="en-US" sz="2800" dirty="0"/>
                  <a:t>   = 0.2</a:t>
                </a:r>
                <a:r>
                  <a:rPr lang="en-US" sz="4000" dirty="0"/>
                  <a:t>        </a:t>
                </a:r>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xfrm>
                <a:off x="612648" y="1600200"/>
                <a:ext cx="8423848" cy="5257800"/>
              </a:xfrm>
              <a:blipFill>
                <a:blip r:embed="rId2"/>
                <a:stretch>
                  <a:fillRect l="-1303" t="-1160" r="-1086"/>
                </a:stretch>
              </a:blipFill>
            </p:spPr>
            <p:txBody>
              <a:bodyPr/>
              <a:lstStyle/>
              <a:p>
                <a:r>
                  <a:rPr lang="en-IN">
                    <a:noFill/>
                  </a:rPr>
                  <a:t> </a:t>
                </a:r>
              </a:p>
            </p:txBody>
          </p:sp>
        </mc:Fallback>
      </mc:AlternateContent>
    </p:spTree>
    <p:extLst>
      <p:ext uri="{BB962C8B-B14F-4D97-AF65-F5344CB8AC3E}">
        <p14:creationId xmlns:p14="http://schemas.microsoft.com/office/powerpoint/2010/main" val="2205633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BFA9-317C-4FFB-9161-BED42AFBF8C3}"/>
              </a:ext>
            </a:extLst>
          </p:cNvPr>
          <p:cNvSpPr>
            <a:spLocks noGrp="1"/>
          </p:cNvSpPr>
          <p:nvPr>
            <p:ph type="title"/>
          </p:nvPr>
        </p:nvSpPr>
        <p:spPr/>
        <p:txBody>
          <a:bodyPr/>
          <a:lstStyle/>
          <a:p>
            <a:r>
              <a:rPr lang="en-US" dirty="0"/>
              <a:t>Generalized Bayes Theorem </a:t>
            </a:r>
            <a:endParaRPr lang="en-IN" dirty="0"/>
          </a:p>
        </p:txBody>
      </p:sp>
      <p:sp>
        <p:nvSpPr>
          <p:cNvPr id="7" name="Content Placeholder 6">
            <a:extLst>
              <a:ext uri="{FF2B5EF4-FFF2-40B4-BE49-F238E27FC236}">
                <a16:creationId xmlns:a16="http://schemas.microsoft.com/office/drawing/2014/main" id="{609CD59E-9C5D-40E8-9ADE-C26C8BB255C5}"/>
              </a:ext>
            </a:extLst>
          </p:cNvPr>
          <p:cNvSpPr>
            <a:spLocks noGrp="1"/>
          </p:cNvSpPr>
          <p:nvPr>
            <p:ph idx="1"/>
          </p:nvPr>
        </p:nvSpPr>
        <p:spPr/>
        <p:txBody>
          <a:bodyPr>
            <a:normAutofit fontScale="85000" lnSpcReduction="20000"/>
          </a:bodyPr>
          <a:lstStyle/>
          <a:p>
            <a:r>
              <a:rPr lang="en-US" dirty="0"/>
              <a:t>Consider  we have 3 classes A1, A2 and A3.</a:t>
            </a:r>
          </a:p>
          <a:p>
            <a:r>
              <a:rPr lang="en-US" dirty="0"/>
              <a:t>Area under Red box is the sample space</a:t>
            </a:r>
          </a:p>
          <a:p>
            <a:r>
              <a:rPr lang="en-US" dirty="0"/>
              <a:t>Consider they are mutually exclusive and</a:t>
            </a:r>
          </a:p>
          <a:p>
            <a:pPr marL="0" indent="0">
              <a:buNone/>
            </a:pPr>
            <a:r>
              <a:rPr lang="en-US" dirty="0"/>
              <a:t> collectively exhaustive.</a:t>
            </a:r>
          </a:p>
          <a:p>
            <a:r>
              <a:rPr lang="en-US" dirty="0"/>
              <a:t>Mutually exclusive means,  if one event occurs then</a:t>
            </a:r>
          </a:p>
          <a:p>
            <a:pPr marL="0" indent="0">
              <a:buNone/>
            </a:pPr>
            <a:r>
              <a:rPr lang="en-US" dirty="0"/>
              <a:t>   another event cannot happen.</a:t>
            </a:r>
          </a:p>
          <a:p>
            <a:r>
              <a:rPr lang="en-US" dirty="0"/>
              <a:t>Collectively exhaustive means, if we combine all the probabilities, </a:t>
            </a:r>
            <a:r>
              <a:rPr lang="en-US" dirty="0" err="1"/>
              <a:t>i.e</a:t>
            </a:r>
            <a:r>
              <a:rPr lang="en-US" dirty="0"/>
              <a:t> P(A1), P(A2) and P(A3), it gives the sample space, </a:t>
            </a:r>
            <a:r>
              <a:rPr lang="en-US" dirty="0" err="1"/>
              <a:t>i.e</a:t>
            </a:r>
            <a:r>
              <a:rPr lang="en-US" dirty="0"/>
              <a:t> the total rectangular red colored space.</a:t>
            </a:r>
          </a:p>
          <a:p>
            <a:endParaRPr lang="en-US" dirty="0"/>
          </a:p>
          <a:p>
            <a:pPr marL="0" indent="0">
              <a:buNone/>
            </a:pPr>
            <a:r>
              <a:rPr lang="en-US" dirty="0"/>
              <a:t> </a:t>
            </a:r>
          </a:p>
          <a:p>
            <a:endParaRPr lang="en-US" dirty="0"/>
          </a:p>
          <a:p>
            <a:endParaRPr lang="en-IN" dirty="0"/>
          </a:p>
        </p:txBody>
      </p:sp>
      <p:pic>
        <p:nvPicPr>
          <p:cNvPr id="9" name="Picture 8">
            <a:extLst>
              <a:ext uri="{FF2B5EF4-FFF2-40B4-BE49-F238E27FC236}">
                <a16:creationId xmlns:a16="http://schemas.microsoft.com/office/drawing/2014/main" id="{59694607-5BE6-4E17-9946-328A0F075511}"/>
              </a:ext>
            </a:extLst>
          </p:cNvPr>
          <p:cNvPicPr>
            <a:picLocks noChangeAspect="1"/>
          </p:cNvPicPr>
          <p:nvPr/>
        </p:nvPicPr>
        <p:blipFill>
          <a:blip r:embed="rId2"/>
          <a:stretch>
            <a:fillRect/>
          </a:stretch>
        </p:blipFill>
        <p:spPr>
          <a:xfrm>
            <a:off x="6119380" y="4927674"/>
            <a:ext cx="3024620" cy="1930326"/>
          </a:xfrm>
          <a:prstGeom prst="rect">
            <a:avLst/>
          </a:prstGeom>
        </p:spPr>
      </p:pic>
    </p:spTree>
    <p:extLst>
      <p:ext uri="{BB962C8B-B14F-4D97-AF65-F5344CB8AC3E}">
        <p14:creationId xmlns:p14="http://schemas.microsoft.com/office/powerpoint/2010/main" val="2386104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FD997-F810-4146-AB56-AF4F985B89E1}"/>
              </a:ext>
            </a:extLst>
          </p:cNvPr>
          <p:cNvSpPr>
            <a:spLocks noGrp="1"/>
          </p:cNvSpPr>
          <p:nvPr>
            <p:ph idx="1"/>
          </p:nvPr>
        </p:nvSpPr>
        <p:spPr>
          <a:xfrm>
            <a:off x="457200" y="1526284"/>
            <a:ext cx="8229601" cy="3192841"/>
          </a:xfrm>
        </p:spPr>
        <p:txBody>
          <a:bodyPr/>
          <a:lstStyle/>
          <a:p>
            <a:r>
              <a:rPr lang="en-US" dirty="0"/>
              <a:t>Consider now another event B occurs over A1,A2 and A3.</a:t>
            </a:r>
          </a:p>
          <a:p>
            <a:r>
              <a:rPr lang="en-IN" dirty="0"/>
              <a:t>Some area of B is common with A1, and A2 and A3.</a:t>
            </a:r>
          </a:p>
          <a:p>
            <a:r>
              <a:rPr lang="en-IN" dirty="0"/>
              <a:t>It is as shown in the figure below:</a:t>
            </a:r>
          </a:p>
          <a:p>
            <a:endParaRPr lang="en-IN" dirty="0"/>
          </a:p>
          <a:p>
            <a:endParaRPr lang="en-IN" dirty="0"/>
          </a:p>
        </p:txBody>
      </p:sp>
      <p:pic>
        <p:nvPicPr>
          <p:cNvPr id="5" name="Picture 4">
            <a:extLst>
              <a:ext uri="{FF2B5EF4-FFF2-40B4-BE49-F238E27FC236}">
                <a16:creationId xmlns:a16="http://schemas.microsoft.com/office/drawing/2014/main" id="{4373D315-D64B-4646-BDF4-091743E43BF5}"/>
              </a:ext>
            </a:extLst>
          </p:cNvPr>
          <p:cNvPicPr>
            <a:picLocks noChangeAspect="1"/>
          </p:cNvPicPr>
          <p:nvPr/>
        </p:nvPicPr>
        <p:blipFill>
          <a:blip r:embed="rId2"/>
          <a:stretch>
            <a:fillRect/>
          </a:stretch>
        </p:blipFill>
        <p:spPr>
          <a:xfrm>
            <a:off x="1763688" y="4111972"/>
            <a:ext cx="4622623" cy="2439487"/>
          </a:xfrm>
          <a:prstGeom prst="rect">
            <a:avLst/>
          </a:prstGeom>
        </p:spPr>
      </p:pic>
    </p:spTree>
    <p:extLst>
      <p:ext uri="{BB962C8B-B14F-4D97-AF65-F5344CB8AC3E}">
        <p14:creationId xmlns:p14="http://schemas.microsoft.com/office/powerpoint/2010/main" val="1635134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2EA75-4856-4346-AAD9-6EAE4751E7A4}"/>
              </a:ext>
            </a:extLst>
          </p:cNvPr>
          <p:cNvSpPr>
            <a:spLocks noGrp="1"/>
          </p:cNvSpPr>
          <p:nvPr>
            <p:ph idx="1"/>
          </p:nvPr>
        </p:nvSpPr>
        <p:spPr>
          <a:xfrm>
            <a:off x="300618" y="1545696"/>
            <a:ext cx="8229601" cy="2781726"/>
          </a:xfrm>
        </p:spPr>
        <p:txBody>
          <a:bodyPr/>
          <a:lstStyle/>
          <a:p>
            <a:r>
              <a:rPr lang="en-US" dirty="0"/>
              <a:t>Portion common with A1 and B is shown by:</a:t>
            </a:r>
          </a:p>
          <a:p>
            <a:r>
              <a:rPr lang="en-IN" dirty="0"/>
              <a:t>Portion common with A2 and B is given by : </a:t>
            </a:r>
          </a:p>
          <a:p>
            <a:r>
              <a:rPr lang="en-IN" dirty="0"/>
              <a:t>Portion common with A3 and B is given by: </a:t>
            </a:r>
          </a:p>
          <a:p>
            <a:endParaRPr lang="en-IN" dirty="0"/>
          </a:p>
          <a:p>
            <a:r>
              <a:rPr lang="en-IN" dirty="0"/>
              <a:t>Probability of B in total can be given by</a:t>
            </a:r>
          </a:p>
        </p:txBody>
      </p:sp>
      <p:pic>
        <p:nvPicPr>
          <p:cNvPr id="5" name="Picture 4">
            <a:extLst>
              <a:ext uri="{FF2B5EF4-FFF2-40B4-BE49-F238E27FC236}">
                <a16:creationId xmlns:a16="http://schemas.microsoft.com/office/drawing/2014/main" id="{24AEDB83-F77B-4D78-BD1B-8EB0CF09A33F}"/>
              </a:ext>
            </a:extLst>
          </p:cNvPr>
          <p:cNvPicPr>
            <a:picLocks noChangeAspect="1"/>
          </p:cNvPicPr>
          <p:nvPr/>
        </p:nvPicPr>
        <p:blipFill>
          <a:blip r:embed="rId2"/>
          <a:stretch>
            <a:fillRect/>
          </a:stretch>
        </p:blipFill>
        <p:spPr>
          <a:xfrm>
            <a:off x="4241012" y="3276606"/>
            <a:ext cx="4626969" cy="2571383"/>
          </a:xfrm>
          <a:prstGeom prst="rect">
            <a:avLst/>
          </a:prstGeom>
        </p:spPr>
      </p:pic>
      <p:pic>
        <p:nvPicPr>
          <p:cNvPr id="7" name="Picture 6">
            <a:extLst>
              <a:ext uri="{FF2B5EF4-FFF2-40B4-BE49-F238E27FC236}">
                <a16:creationId xmlns:a16="http://schemas.microsoft.com/office/drawing/2014/main" id="{993513A7-73C0-4226-9002-00A1E83BD36E}"/>
              </a:ext>
            </a:extLst>
          </p:cNvPr>
          <p:cNvPicPr>
            <a:picLocks noChangeAspect="1"/>
          </p:cNvPicPr>
          <p:nvPr/>
        </p:nvPicPr>
        <p:blipFill>
          <a:blip r:embed="rId3"/>
          <a:stretch>
            <a:fillRect/>
          </a:stretch>
        </p:blipFill>
        <p:spPr>
          <a:xfrm>
            <a:off x="7380312" y="1684927"/>
            <a:ext cx="761971" cy="357174"/>
          </a:xfrm>
          <a:prstGeom prst="rect">
            <a:avLst/>
          </a:prstGeom>
        </p:spPr>
      </p:pic>
      <p:pic>
        <p:nvPicPr>
          <p:cNvPr id="9" name="Picture 8">
            <a:extLst>
              <a:ext uri="{FF2B5EF4-FFF2-40B4-BE49-F238E27FC236}">
                <a16:creationId xmlns:a16="http://schemas.microsoft.com/office/drawing/2014/main" id="{BD7E7BD4-A85C-4F52-9344-E54A146270F1}"/>
              </a:ext>
            </a:extLst>
          </p:cNvPr>
          <p:cNvPicPr>
            <a:picLocks noChangeAspect="1"/>
          </p:cNvPicPr>
          <p:nvPr/>
        </p:nvPicPr>
        <p:blipFill>
          <a:blip r:embed="rId4"/>
          <a:stretch>
            <a:fillRect/>
          </a:stretch>
        </p:blipFill>
        <p:spPr>
          <a:xfrm>
            <a:off x="7380312" y="2214767"/>
            <a:ext cx="761970" cy="392768"/>
          </a:xfrm>
          <a:prstGeom prst="rect">
            <a:avLst/>
          </a:prstGeom>
        </p:spPr>
      </p:pic>
      <p:pic>
        <p:nvPicPr>
          <p:cNvPr id="11" name="Picture 10">
            <a:extLst>
              <a:ext uri="{FF2B5EF4-FFF2-40B4-BE49-F238E27FC236}">
                <a16:creationId xmlns:a16="http://schemas.microsoft.com/office/drawing/2014/main" id="{480BDCD3-3940-46B8-8619-B33BBFBC79EB}"/>
              </a:ext>
            </a:extLst>
          </p:cNvPr>
          <p:cNvPicPr>
            <a:picLocks noChangeAspect="1"/>
          </p:cNvPicPr>
          <p:nvPr/>
        </p:nvPicPr>
        <p:blipFill>
          <a:blip r:embed="rId5"/>
          <a:stretch>
            <a:fillRect/>
          </a:stretch>
        </p:blipFill>
        <p:spPr>
          <a:xfrm>
            <a:off x="7380312" y="2826348"/>
            <a:ext cx="768043" cy="360980"/>
          </a:xfrm>
          <a:prstGeom prst="rect">
            <a:avLst/>
          </a:prstGeom>
        </p:spPr>
      </p:pic>
      <p:pic>
        <p:nvPicPr>
          <p:cNvPr id="13" name="Picture 12">
            <a:extLst>
              <a:ext uri="{FF2B5EF4-FFF2-40B4-BE49-F238E27FC236}">
                <a16:creationId xmlns:a16="http://schemas.microsoft.com/office/drawing/2014/main" id="{EBD93447-6DE3-4747-8602-8F706436A90A}"/>
              </a:ext>
            </a:extLst>
          </p:cNvPr>
          <p:cNvPicPr>
            <a:picLocks noChangeAspect="1"/>
          </p:cNvPicPr>
          <p:nvPr/>
        </p:nvPicPr>
        <p:blipFill>
          <a:blip r:embed="rId6"/>
          <a:stretch>
            <a:fillRect/>
          </a:stretch>
        </p:blipFill>
        <p:spPr>
          <a:xfrm>
            <a:off x="470454" y="4645126"/>
            <a:ext cx="3678225" cy="596355"/>
          </a:xfrm>
          <a:prstGeom prst="rect">
            <a:avLst/>
          </a:prstGeom>
        </p:spPr>
      </p:pic>
    </p:spTree>
    <p:extLst>
      <p:ext uri="{BB962C8B-B14F-4D97-AF65-F5344CB8AC3E}">
        <p14:creationId xmlns:p14="http://schemas.microsoft.com/office/powerpoint/2010/main" val="4186041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C98C4-C256-46AB-B210-B75CE24B75EF}"/>
              </a:ext>
            </a:extLst>
          </p:cNvPr>
          <p:cNvSpPr>
            <a:spLocks noGrp="1"/>
          </p:cNvSpPr>
          <p:nvPr>
            <p:ph idx="1"/>
          </p:nvPr>
        </p:nvSpPr>
        <p:spPr>
          <a:xfrm>
            <a:off x="304964" y="1484784"/>
            <a:ext cx="8584870" cy="4125958"/>
          </a:xfrm>
        </p:spPr>
        <p:txBody>
          <a:bodyPr>
            <a:normAutofit lnSpcReduction="10000"/>
          </a:bodyPr>
          <a:lstStyle/>
          <a:p>
            <a:r>
              <a:rPr lang="en-US" dirty="0"/>
              <a:t>Remember : </a:t>
            </a:r>
          </a:p>
          <a:p>
            <a:endParaRPr lang="en-US" dirty="0"/>
          </a:p>
          <a:p>
            <a:endParaRPr lang="en-US" dirty="0"/>
          </a:p>
          <a:p>
            <a:r>
              <a:rPr lang="en-US" dirty="0"/>
              <a:t>Equation from the previous slide: </a:t>
            </a:r>
          </a:p>
          <a:p>
            <a:endParaRPr lang="en-US" dirty="0"/>
          </a:p>
          <a:p>
            <a:endParaRPr lang="en-US" dirty="0"/>
          </a:p>
          <a:p>
            <a:r>
              <a:rPr lang="en-US" dirty="0"/>
              <a:t>Replacing first in the second equation in this slide, we will get:</a:t>
            </a:r>
          </a:p>
          <a:p>
            <a:endParaRPr lang="en-IN" dirty="0"/>
          </a:p>
          <a:p>
            <a:endParaRPr lang="en-IN" dirty="0"/>
          </a:p>
        </p:txBody>
      </p:sp>
      <p:pic>
        <p:nvPicPr>
          <p:cNvPr id="7" name="Picture 6">
            <a:extLst>
              <a:ext uri="{FF2B5EF4-FFF2-40B4-BE49-F238E27FC236}">
                <a16:creationId xmlns:a16="http://schemas.microsoft.com/office/drawing/2014/main" id="{E05F58B9-562F-4893-A99D-D169ADDD1BAF}"/>
              </a:ext>
            </a:extLst>
          </p:cNvPr>
          <p:cNvPicPr>
            <a:picLocks noChangeAspect="1"/>
          </p:cNvPicPr>
          <p:nvPr/>
        </p:nvPicPr>
        <p:blipFill>
          <a:blip r:embed="rId2"/>
          <a:stretch>
            <a:fillRect/>
          </a:stretch>
        </p:blipFill>
        <p:spPr>
          <a:xfrm>
            <a:off x="2195736" y="1875790"/>
            <a:ext cx="5536987" cy="684056"/>
          </a:xfrm>
          <a:prstGeom prst="rect">
            <a:avLst/>
          </a:prstGeom>
        </p:spPr>
      </p:pic>
      <p:pic>
        <p:nvPicPr>
          <p:cNvPr id="8" name="Picture 7">
            <a:extLst>
              <a:ext uri="{FF2B5EF4-FFF2-40B4-BE49-F238E27FC236}">
                <a16:creationId xmlns:a16="http://schemas.microsoft.com/office/drawing/2014/main" id="{ECF8F277-0ADC-4758-B8A7-EA738E337AA5}"/>
              </a:ext>
            </a:extLst>
          </p:cNvPr>
          <p:cNvPicPr>
            <a:picLocks noChangeAspect="1"/>
          </p:cNvPicPr>
          <p:nvPr/>
        </p:nvPicPr>
        <p:blipFill>
          <a:blip r:embed="rId3"/>
          <a:stretch>
            <a:fillRect/>
          </a:stretch>
        </p:blipFill>
        <p:spPr>
          <a:xfrm>
            <a:off x="2758286" y="3429000"/>
            <a:ext cx="3678225" cy="596355"/>
          </a:xfrm>
          <a:prstGeom prst="rect">
            <a:avLst/>
          </a:prstGeom>
        </p:spPr>
      </p:pic>
      <p:pic>
        <p:nvPicPr>
          <p:cNvPr id="10" name="Picture 9">
            <a:extLst>
              <a:ext uri="{FF2B5EF4-FFF2-40B4-BE49-F238E27FC236}">
                <a16:creationId xmlns:a16="http://schemas.microsoft.com/office/drawing/2014/main" id="{8782F397-C4AD-4388-8D87-DEA59415B53E}"/>
              </a:ext>
            </a:extLst>
          </p:cNvPr>
          <p:cNvPicPr>
            <a:picLocks noChangeAspect="1"/>
          </p:cNvPicPr>
          <p:nvPr/>
        </p:nvPicPr>
        <p:blipFill>
          <a:blip r:embed="rId4"/>
          <a:stretch>
            <a:fillRect/>
          </a:stretch>
        </p:blipFill>
        <p:spPr>
          <a:xfrm>
            <a:off x="945459" y="5558174"/>
            <a:ext cx="8037539" cy="994612"/>
          </a:xfrm>
          <a:prstGeom prst="rect">
            <a:avLst/>
          </a:prstGeom>
        </p:spPr>
      </p:pic>
    </p:spTree>
    <p:extLst>
      <p:ext uri="{BB962C8B-B14F-4D97-AF65-F5344CB8AC3E}">
        <p14:creationId xmlns:p14="http://schemas.microsoft.com/office/powerpoint/2010/main" val="1964987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DCD4-9750-4D1F-89EE-959257E6A36A}"/>
              </a:ext>
            </a:extLst>
          </p:cNvPr>
          <p:cNvSpPr>
            <a:spLocks noGrp="1"/>
          </p:cNvSpPr>
          <p:nvPr>
            <p:ph type="title"/>
          </p:nvPr>
        </p:nvSpPr>
        <p:spPr/>
        <p:txBody>
          <a:bodyPr/>
          <a:lstStyle/>
          <a:p>
            <a:r>
              <a:rPr lang="en-US" dirty="0"/>
              <a:t>Further simplified P(B)</a:t>
            </a:r>
            <a:endParaRPr lang="en-IN" dirty="0"/>
          </a:p>
        </p:txBody>
      </p:sp>
      <p:pic>
        <p:nvPicPr>
          <p:cNvPr id="5" name="Content Placeholder 4">
            <a:extLst>
              <a:ext uri="{FF2B5EF4-FFF2-40B4-BE49-F238E27FC236}">
                <a16:creationId xmlns:a16="http://schemas.microsoft.com/office/drawing/2014/main" id="{DCBC27D8-1FCE-47F0-AB48-EF4F9963DB40}"/>
              </a:ext>
            </a:extLst>
          </p:cNvPr>
          <p:cNvPicPr>
            <a:picLocks noGrp="1" noChangeAspect="1"/>
          </p:cNvPicPr>
          <p:nvPr>
            <p:ph idx="1"/>
          </p:nvPr>
        </p:nvPicPr>
        <p:blipFill>
          <a:blip r:embed="rId2"/>
          <a:stretch>
            <a:fillRect/>
          </a:stretch>
        </p:blipFill>
        <p:spPr>
          <a:xfrm>
            <a:off x="506188" y="2260645"/>
            <a:ext cx="8131624" cy="3251075"/>
          </a:xfrm>
        </p:spPr>
      </p:pic>
    </p:spTree>
    <p:extLst>
      <p:ext uri="{BB962C8B-B14F-4D97-AF65-F5344CB8AC3E}">
        <p14:creationId xmlns:p14="http://schemas.microsoft.com/office/powerpoint/2010/main" val="143545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A311-67DF-4142-9032-65E499699CCD}"/>
              </a:ext>
            </a:extLst>
          </p:cNvPr>
          <p:cNvSpPr>
            <a:spLocks noGrp="1"/>
          </p:cNvSpPr>
          <p:nvPr>
            <p:ph type="title"/>
          </p:nvPr>
        </p:nvSpPr>
        <p:spPr>
          <a:xfrm>
            <a:off x="457198" y="396571"/>
            <a:ext cx="8229601" cy="599707"/>
          </a:xfrm>
        </p:spPr>
        <p:txBody>
          <a:bodyPr>
            <a:noAutofit/>
          </a:bodyPr>
          <a:lstStyle/>
          <a:p>
            <a:r>
              <a:rPr lang="en-US" sz="3200" dirty="0"/>
              <a:t>Arriving at Generalized version of Bayes theorem</a:t>
            </a:r>
            <a:endParaRPr lang="en-IN" sz="3200" dirty="0"/>
          </a:p>
        </p:txBody>
      </p:sp>
      <p:pic>
        <p:nvPicPr>
          <p:cNvPr id="5" name="Content Placeholder 4">
            <a:extLst>
              <a:ext uri="{FF2B5EF4-FFF2-40B4-BE49-F238E27FC236}">
                <a16:creationId xmlns:a16="http://schemas.microsoft.com/office/drawing/2014/main" id="{469904B3-512E-40C5-8A9A-82C4F5FD44A8}"/>
              </a:ext>
            </a:extLst>
          </p:cNvPr>
          <p:cNvPicPr>
            <a:picLocks noGrp="1" noChangeAspect="1"/>
          </p:cNvPicPr>
          <p:nvPr>
            <p:ph idx="1"/>
          </p:nvPr>
        </p:nvPicPr>
        <p:blipFill>
          <a:blip r:embed="rId2"/>
          <a:stretch>
            <a:fillRect/>
          </a:stretch>
        </p:blipFill>
        <p:spPr>
          <a:xfrm>
            <a:off x="2203077" y="1989661"/>
            <a:ext cx="4737847" cy="2150512"/>
          </a:xfrm>
        </p:spPr>
      </p:pic>
      <p:pic>
        <p:nvPicPr>
          <p:cNvPr id="7" name="Picture 6">
            <a:extLst>
              <a:ext uri="{FF2B5EF4-FFF2-40B4-BE49-F238E27FC236}">
                <a16:creationId xmlns:a16="http://schemas.microsoft.com/office/drawing/2014/main" id="{5AC43AF2-694D-4132-8FEE-C44EE1D63099}"/>
              </a:ext>
            </a:extLst>
          </p:cNvPr>
          <p:cNvPicPr>
            <a:picLocks noChangeAspect="1"/>
          </p:cNvPicPr>
          <p:nvPr/>
        </p:nvPicPr>
        <p:blipFill>
          <a:blip r:embed="rId3"/>
          <a:stretch>
            <a:fillRect/>
          </a:stretch>
        </p:blipFill>
        <p:spPr>
          <a:xfrm>
            <a:off x="2203076" y="4434346"/>
            <a:ext cx="4737847" cy="1727229"/>
          </a:xfrm>
          <a:prstGeom prst="rect">
            <a:avLst/>
          </a:prstGeom>
        </p:spPr>
      </p:pic>
    </p:spTree>
    <p:extLst>
      <p:ext uri="{BB962C8B-B14F-4D97-AF65-F5344CB8AC3E}">
        <p14:creationId xmlns:p14="http://schemas.microsoft.com/office/powerpoint/2010/main" val="3760645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E691-25AD-C11D-17DE-F37A457F43AC}"/>
              </a:ext>
            </a:extLst>
          </p:cNvPr>
          <p:cNvSpPr>
            <a:spLocks noGrp="1"/>
          </p:cNvSpPr>
          <p:nvPr>
            <p:ph type="title"/>
          </p:nvPr>
        </p:nvSpPr>
        <p:spPr/>
        <p:txBody>
          <a:bodyPr/>
          <a:lstStyle/>
          <a:p>
            <a:r>
              <a:rPr lang="en-US" dirty="0"/>
              <a:t>Supervised Learning Algorithm</a:t>
            </a:r>
            <a:endParaRPr lang="en-IN" dirty="0"/>
          </a:p>
        </p:txBody>
      </p:sp>
      <p:sp>
        <p:nvSpPr>
          <p:cNvPr id="3" name="Slide Number Placeholder 2">
            <a:extLst>
              <a:ext uri="{FF2B5EF4-FFF2-40B4-BE49-F238E27FC236}">
                <a16:creationId xmlns:a16="http://schemas.microsoft.com/office/drawing/2014/main" id="{B30E2733-9FA6-28AD-236F-8431061BF786}"/>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69</a:t>
            </a:fld>
            <a:endParaRPr lang="tr-TR" dirty="0"/>
          </a:p>
        </p:txBody>
      </p:sp>
      <p:sp>
        <p:nvSpPr>
          <p:cNvPr id="4" name="Content Placeholder 3">
            <a:extLst>
              <a:ext uri="{FF2B5EF4-FFF2-40B4-BE49-F238E27FC236}">
                <a16:creationId xmlns:a16="http://schemas.microsoft.com/office/drawing/2014/main" id="{03BD0AB8-2773-A67F-517C-48B87EC40A1A}"/>
              </a:ext>
            </a:extLst>
          </p:cNvPr>
          <p:cNvSpPr>
            <a:spLocks noGrp="1"/>
          </p:cNvSpPr>
          <p:nvPr>
            <p:ph sz="quarter" idx="1"/>
          </p:nvPr>
        </p:nvSpPr>
        <p:spPr/>
        <p:txBody>
          <a:bodyPr/>
          <a:lstStyle/>
          <a:p>
            <a:pPr algn="just"/>
            <a:r>
              <a:rPr lang="en-US" b="0" i="0" dirty="0">
                <a:solidFill>
                  <a:srgbClr val="001D35"/>
                </a:solidFill>
                <a:effectLst/>
                <a:latin typeface="Google Sans"/>
              </a:rPr>
              <a:t>A supervised learning algorithm is a type of machine learning algorithm that learns from labeled training data to make predictions or classifications on new, unseen data. </a:t>
            </a:r>
          </a:p>
          <a:p>
            <a:pPr algn="just"/>
            <a:endParaRPr lang="en-US" dirty="0">
              <a:solidFill>
                <a:srgbClr val="001D35"/>
              </a:solidFill>
              <a:latin typeface="Google Sans"/>
            </a:endParaRPr>
          </a:p>
          <a:p>
            <a:pPr algn="just"/>
            <a:r>
              <a:rPr lang="en-US" b="0" i="0" dirty="0">
                <a:solidFill>
                  <a:srgbClr val="001D35"/>
                </a:solidFill>
                <a:effectLst/>
                <a:latin typeface="Google Sans"/>
              </a:rPr>
              <a:t>In this paradigm, the algorithm is provided with input data and the corresponding desired output (labels), acting as a "supervisor" to guide its learning process. </a:t>
            </a:r>
            <a:endParaRPr lang="en-IN" dirty="0"/>
          </a:p>
        </p:txBody>
      </p:sp>
    </p:spTree>
    <p:extLst>
      <p:ext uri="{BB962C8B-B14F-4D97-AF65-F5344CB8AC3E}">
        <p14:creationId xmlns:p14="http://schemas.microsoft.com/office/powerpoint/2010/main" val="385186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ED5F-8483-47E3-92B4-F39E2D8E7F20}"/>
              </a:ext>
            </a:extLst>
          </p:cNvPr>
          <p:cNvSpPr>
            <a:spLocks noGrp="1"/>
          </p:cNvSpPr>
          <p:nvPr>
            <p:ph type="title"/>
          </p:nvPr>
        </p:nvSpPr>
        <p:spPr>
          <a:xfrm>
            <a:off x="563420" y="258226"/>
            <a:ext cx="8153400" cy="1258471"/>
          </a:xfrm>
        </p:spPr>
        <p:txBody>
          <a:bodyPr>
            <a:normAutofit fontScale="90000"/>
          </a:bodyPr>
          <a:lstStyle/>
          <a:p>
            <a:r>
              <a:rPr lang="en-US" sz="3600" dirty="0"/>
              <a:t>Internal Assessment Weightage in Marks</a:t>
            </a:r>
            <a:br>
              <a:rPr lang="en-US" dirty="0"/>
            </a:br>
            <a:endParaRPr lang="en-IN" dirty="0"/>
          </a:p>
        </p:txBody>
      </p:sp>
      <p:sp>
        <p:nvSpPr>
          <p:cNvPr id="3" name="Slide Number Placeholder 2">
            <a:extLst>
              <a:ext uri="{FF2B5EF4-FFF2-40B4-BE49-F238E27FC236}">
                <a16:creationId xmlns:a16="http://schemas.microsoft.com/office/drawing/2014/main" id="{E4D5D6C9-4C11-4902-94D0-12E32C8AB541}"/>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a:t>
            </a:fld>
            <a:endParaRPr lang="tr-TR" dirty="0"/>
          </a:p>
        </p:txBody>
      </p:sp>
      <p:sp>
        <p:nvSpPr>
          <p:cNvPr id="4" name="Content Placeholder 3">
            <a:extLst>
              <a:ext uri="{FF2B5EF4-FFF2-40B4-BE49-F238E27FC236}">
                <a16:creationId xmlns:a16="http://schemas.microsoft.com/office/drawing/2014/main" id="{73CEAC95-3DDD-4F09-8FFF-746637269FAF}"/>
              </a:ext>
            </a:extLst>
          </p:cNvPr>
          <p:cNvSpPr>
            <a:spLocks noGrp="1"/>
          </p:cNvSpPr>
          <p:nvPr>
            <p:ph sz="quarter" idx="1"/>
          </p:nvPr>
        </p:nvSpPr>
        <p:spPr/>
        <p:txBody>
          <a:bodyPr/>
          <a:lstStyle/>
          <a:p>
            <a:r>
              <a:rPr lang="en-US" dirty="0"/>
              <a:t>Class Test –I						15</a:t>
            </a:r>
          </a:p>
          <a:p>
            <a:r>
              <a:rPr lang="en-US" dirty="0"/>
              <a:t>Quiz/Mini Projects/ Assignment/ seminars 	10</a:t>
            </a:r>
          </a:p>
          <a:p>
            <a:r>
              <a:rPr lang="en-US" dirty="0"/>
              <a:t>Class Test – II						15</a:t>
            </a:r>
          </a:p>
          <a:p>
            <a:pPr marL="0" indent="0">
              <a:buNone/>
            </a:pPr>
            <a:r>
              <a:rPr lang="en-US" dirty="0"/>
              <a:t>					</a:t>
            </a:r>
          </a:p>
          <a:p>
            <a:endParaRPr lang="en-US" dirty="0"/>
          </a:p>
          <a:p>
            <a:pPr marL="0" indent="0">
              <a:buNone/>
            </a:pPr>
            <a:r>
              <a:rPr lang="en-US" dirty="0"/>
              <a:t>                   				        </a:t>
            </a:r>
            <a:r>
              <a:rPr lang="en-US" dirty="0">
                <a:solidFill>
                  <a:srgbClr val="FF0000"/>
                </a:solidFill>
              </a:rPr>
              <a:t>Total	40</a:t>
            </a:r>
          </a:p>
          <a:p>
            <a:endParaRPr lang="en-IN" dirty="0"/>
          </a:p>
        </p:txBody>
      </p:sp>
    </p:spTree>
    <p:extLst>
      <p:ext uri="{BB962C8B-B14F-4D97-AF65-F5344CB8AC3E}">
        <p14:creationId xmlns:p14="http://schemas.microsoft.com/office/powerpoint/2010/main" val="1933964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988B-2E44-BCA4-E2EF-42F3005DA941}"/>
              </a:ext>
            </a:extLst>
          </p:cNvPr>
          <p:cNvSpPr>
            <a:spLocks noGrp="1"/>
          </p:cNvSpPr>
          <p:nvPr>
            <p:ph type="title"/>
          </p:nvPr>
        </p:nvSpPr>
        <p:spPr/>
        <p:txBody>
          <a:bodyPr>
            <a:noAutofit/>
          </a:bodyPr>
          <a:lstStyle/>
          <a:p>
            <a:r>
              <a:rPr lang="en-US" sz="3200" dirty="0"/>
              <a:t>Categories of Supervised Learning Algorithms</a:t>
            </a:r>
            <a:endParaRPr lang="en-IN" sz="3200" dirty="0"/>
          </a:p>
        </p:txBody>
      </p:sp>
      <p:sp>
        <p:nvSpPr>
          <p:cNvPr id="3" name="Slide Number Placeholder 2">
            <a:extLst>
              <a:ext uri="{FF2B5EF4-FFF2-40B4-BE49-F238E27FC236}">
                <a16:creationId xmlns:a16="http://schemas.microsoft.com/office/drawing/2014/main" id="{2CEC9ABC-2BF5-A5AA-14F4-3DF666872E1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70</a:t>
            </a:fld>
            <a:endParaRPr lang="tr-TR" dirty="0"/>
          </a:p>
        </p:txBody>
      </p:sp>
      <p:sp>
        <p:nvSpPr>
          <p:cNvPr id="4" name="Content Placeholder 3">
            <a:extLst>
              <a:ext uri="{FF2B5EF4-FFF2-40B4-BE49-F238E27FC236}">
                <a16:creationId xmlns:a16="http://schemas.microsoft.com/office/drawing/2014/main" id="{A93D7936-D53A-3543-89A8-41249E155DB2}"/>
              </a:ext>
            </a:extLst>
          </p:cNvPr>
          <p:cNvSpPr>
            <a:spLocks noGrp="1"/>
          </p:cNvSpPr>
          <p:nvPr>
            <p:ph sz="quarter" idx="1"/>
          </p:nvPr>
        </p:nvSpPr>
        <p:spPr>
          <a:xfrm>
            <a:off x="467544" y="1600200"/>
            <a:ext cx="8496944" cy="5257800"/>
          </a:xfrm>
        </p:spPr>
        <p:txBody>
          <a:bodyPr>
            <a:normAutofit fontScale="77500" lnSpcReduction="20000"/>
          </a:bodyPr>
          <a:lstStyle/>
          <a:p>
            <a:pPr algn="just"/>
            <a:r>
              <a:rPr lang="en-US" dirty="0"/>
              <a:t>Supervised learning algorithms are broadly categorized into two main types:</a:t>
            </a:r>
          </a:p>
          <a:p>
            <a:pPr algn="just"/>
            <a:endParaRPr lang="en-US" dirty="0"/>
          </a:p>
          <a:p>
            <a:pPr algn="just"/>
            <a:r>
              <a:rPr lang="en-US" dirty="0">
                <a:solidFill>
                  <a:srgbClr val="FF0000"/>
                </a:solidFill>
              </a:rPr>
              <a:t>Classification: </a:t>
            </a:r>
            <a:r>
              <a:rPr lang="en-US" dirty="0"/>
              <a:t>Used when the output variable is categorical, meaning it falls into distinct classes or categories.</a:t>
            </a:r>
          </a:p>
          <a:p>
            <a:pPr algn="just"/>
            <a:r>
              <a:rPr lang="en-US" dirty="0"/>
              <a:t> Examples include predicting whether an email is spam or not spam, or classifying images as containing a cat or a dog. </a:t>
            </a:r>
          </a:p>
          <a:p>
            <a:pPr algn="just"/>
            <a:r>
              <a:rPr lang="en-US" dirty="0"/>
              <a:t>Common classification algorithms include Decision Trees, Support Vector Machines (SVMs), Logistic Regression, and K-Nearest Neighbors (KNN).</a:t>
            </a:r>
          </a:p>
          <a:p>
            <a:pPr algn="just"/>
            <a:endParaRPr lang="en-US" dirty="0"/>
          </a:p>
          <a:p>
            <a:pPr algn="just"/>
            <a:r>
              <a:rPr lang="en-US" dirty="0">
                <a:solidFill>
                  <a:srgbClr val="FF0000"/>
                </a:solidFill>
              </a:rPr>
              <a:t>Regression: </a:t>
            </a:r>
            <a:r>
              <a:rPr lang="en-US" dirty="0"/>
              <a:t>Used when the output variable is continuous, meaning it can take on any value within a given range. </a:t>
            </a:r>
          </a:p>
          <a:p>
            <a:pPr algn="just"/>
            <a:r>
              <a:rPr lang="en-US" dirty="0"/>
              <a:t>Examples include predicting house prices, stock market trends, or a person's weight based on other features. </a:t>
            </a:r>
          </a:p>
          <a:p>
            <a:pPr algn="just"/>
            <a:r>
              <a:rPr lang="en-US" dirty="0"/>
              <a:t>Common regression algorithms include Linear Regression, Polynomial Regression, and Regression Trees.</a:t>
            </a:r>
            <a:endParaRPr lang="en-IN" dirty="0"/>
          </a:p>
        </p:txBody>
      </p:sp>
    </p:spTree>
    <p:extLst>
      <p:ext uri="{BB962C8B-B14F-4D97-AF65-F5344CB8AC3E}">
        <p14:creationId xmlns:p14="http://schemas.microsoft.com/office/powerpoint/2010/main" val="2899806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CD43-E75E-EEC2-092C-1991040CFC63}"/>
              </a:ext>
            </a:extLst>
          </p:cNvPr>
          <p:cNvSpPr>
            <a:spLocks noGrp="1"/>
          </p:cNvSpPr>
          <p:nvPr>
            <p:ph type="title"/>
          </p:nvPr>
        </p:nvSpPr>
        <p:spPr/>
        <p:txBody>
          <a:bodyPr>
            <a:noAutofit/>
          </a:bodyPr>
          <a:lstStyle/>
          <a:p>
            <a:r>
              <a:rPr lang="en-US" sz="3600" dirty="0"/>
              <a:t>Examples of Supervised Learning Algorithm</a:t>
            </a:r>
            <a:endParaRPr lang="en-IN" sz="3600" dirty="0"/>
          </a:p>
        </p:txBody>
      </p:sp>
      <p:sp>
        <p:nvSpPr>
          <p:cNvPr id="3" name="Slide Number Placeholder 2">
            <a:extLst>
              <a:ext uri="{FF2B5EF4-FFF2-40B4-BE49-F238E27FC236}">
                <a16:creationId xmlns:a16="http://schemas.microsoft.com/office/drawing/2014/main" id="{113AFAAA-FF4F-2A72-75D9-EBCD6ED42685}"/>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71</a:t>
            </a:fld>
            <a:endParaRPr lang="tr-TR" dirty="0"/>
          </a:p>
        </p:txBody>
      </p:sp>
      <p:sp>
        <p:nvSpPr>
          <p:cNvPr id="4" name="Content Placeholder 3">
            <a:extLst>
              <a:ext uri="{FF2B5EF4-FFF2-40B4-BE49-F238E27FC236}">
                <a16:creationId xmlns:a16="http://schemas.microsoft.com/office/drawing/2014/main" id="{D39A2642-0A88-2F68-7C9E-B9D8EEDA97AA}"/>
              </a:ext>
            </a:extLst>
          </p:cNvPr>
          <p:cNvSpPr>
            <a:spLocks noGrp="1"/>
          </p:cNvSpPr>
          <p:nvPr>
            <p:ph sz="quarter" idx="1"/>
          </p:nvPr>
        </p:nvSpPr>
        <p:spPr>
          <a:xfrm>
            <a:off x="612648" y="1600200"/>
            <a:ext cx="8153400" cy="5257800"/>
          </a:xfrm>
        </p:spPr>
        <p:txBody>
          <a:bodyPr>
            <a:normAutofit fontScale="85000" lnSpcReduction="20000"/>
          </a:bodyPr>
          <a:lstStyle/>
          <a:p>
            <a:pPr algn="just"/>
            <a:r>
              <a:rPr lang="en-US" sz="2400" dirty="0">
                <a:solidFill>
                  <a:srgbClr val="FF0000"/>
                </a:solidFill>
              </a:rPr>
              <a:t>Linear Regression: </a:t>
            </a:r>
            <a:r>
              <a:rPr lang="en-US" sz="2400" dirty="0"/>
              <a:t>Predicts a continuous output based on a linear relationship with input features.</a:t>
            </a:r>
          </a:p>
          <a:p>
            <a:pPr algn="just"/>
            <a:endParaRPr lang="en-US" sz="2400" dirty="0"/>
          </a:p>
          <a:p>
            <a:pPr algn="just"/>
            <a:r>
              <a:rPr lang="en-US" sz="2400" dirty="0">
                <a:solidFill>
                  <a:srgbClr val="FF0000"/>
                </a:solidFill>
              </a:rPr>
              <a:t>Logistic Regression: </a:t>
            </a:r>
            <a:r>
              <a:rPr lang="en-US" sz="2400" dirty="0"/>
              <a:t>Used for binary classification tasks, predicting the probability of an input belonging to a specific class.</a:t>
            </a:r>
          </a:p>
          <a:p>
            <a:pPr algn="just"/>
            <a:endParaRPr lang="en-US" sz="2400" dirty="0"/>
          </a:p>
          <a:p>
            <a:pPr algn="just"/>
            <a:r>
              <a:rPr lang="en-US" sz="2400" dirty="0">
                <a:solidFill>
                  <a:srgbClr val="FF0000"/>
                </a:solidFill>
              </a:rPr>
              <a:t>Decision Trees: </a:t>
            </a:r>
            <a:r>
              <a:rPr lang="en-US" sz="2400" dirty="0"/>
              <a:t>Creates a tree-like model of decisions and their possible consequences, used for both classification and regression.</a:t>
            </a:r>
          </a:p>
          <a:p>
            <a:pPr algn="just"/>
            <a:endParaRPr lang="en-US" sz="2400" dirty="0"/>
          </a:p>
          <a:p>
            <a:pPr algn="just"/>
            <a:r>
              <a:rPr lang="en-US" sz="2400" dirty="0">
                <a:solidFill>
                  <a:srgbClr val="FF0000"/>
                </a:solidFill>
              </a:rPr>
              <a:t>Support Vector Machines (SVMs): </a:t>
            </a:r>
            <a:r>
              <a:rPr lang="en-US" sz="2400" dirty="0"/>
              <a:t>Finds an optimal hyperplane to separate data points into different classes.</a:t>
            </a:r>
          </a:p>
          <a:p>
            <a:pPr algn="just"/>
            <a:endParaRPr lang="en-US" sz="2400" dirty="0"/>
          </a:p>
          <a:p>
            <a:pPr algn="just"/>
            <a:r>
              <a:rPr lang="en-US" sz="2400" dirty="0">
                <a:solidFill>
                  <a:srgbClr val="FF0000"/>
                </a:solidFill>
              </a:rPr>
              <a:t>Random Forest: </a:t>
            </a:r>
            <a:r>
              <a:rPr lang="en-US" sz="2400" dirty="0"/>
              <a:t>An ensemble method that combines multiple decision trees to improve accuracy and reduce overfitting.</a:t>
            </a:r>
          </a:p>
          <a:p>
            <a:pPr algn="just"/>
            <a:endParaRPr lang="en-US" sz="2400" dirty="0"/>
          </a:p>
          <a:p>
            <a:pPr algn="just"/>
            <a:r>
              <a:rPr lang="en-US" sz="2400" dirty="0">
                <a:solidFill>
                  <a:srgbClr val="FF0000"/>
                </a:solidFill>
              </a:rPr>
              <a:t>Convolutional Neural Networks (CNNs): </a:t>
            </a:r>
            <a:r>
              <a:rPr lang="en-US" sz="2400" dirty="0"/>
              <a:t>Particularly effective for image and video analysis, used in tasks like image classification and object detection.</a:t>
            </a:r>
            <a:endParaRPr lang="en-IN" sz="2400" dirty="0"/>
          </a:p>
        </p:txBody>
      </p:sp>
    </p:spTree>
    <p:extLst>
      <p:ext uri="{BB962C8B-B14F-4D97-AF65-F5344CB8AC3E}">
        <p14:creationId xmlns:p14="http://schemas.microsoft.com/office/powerpoint/2010/main" val="311127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39D9-BB38-80B6-B58D-D4C8A13D38B5}"/>
              </a:ext>
            </a:extLst>
          </p:cNvPr>
          <p:cNvSpPr>
            <a:spLocks noGrp="1"/>
          </p:cNvSpPr>
          <p:nvPr>
            <p:ph type="title"/>
          </p:nvPr>
        </p:nvSpPr>
        <p:spPr/>
        <p:txBody>
          <a:bodyPr/>
          <a:lstStyle/>
          <a:p>
            <a:r>
              <a:rPr lang="en-US" dirty="0"/>
              <a:t>Linear and Logistic regression</a:t>
            </a:r>
            <a:endParaRPr lang="en-IN" dirty="0"/>
          </a:p>
        </p:txBody>
      </p:sp>
      <p:sp>
        <p:nvSpPr>
          <p:cNvPr id="3" name="Slide Number Placeholder 2">
            <a:extLst>
              <a:ext uri="{FF2B5EF4-FFF2-40B4-BE49-F238E27FC236}">
                <a16:creationId xmlns:a16="http://schemas.microsoft.com/office/drawing/2014/main" id="{94870996-2DA3-8D93-49D2-5361713431D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72</a:t>
            </a:fld>
            <a:endParaRPr lang="tr-TR" dirty="0"/>
          </a:p>
        </p:txBody>
      </p:sp>
      <p:sp>
        <p:nvSpPr>
          <p:cNvPr id="4" name="Content Placeholder 3">
            <a:extLst>
              <a:ext uri="{FF2B5EF4-FFF2-40B4-BE49-F238E27FC236}">
                <a16:creationId xmlns:a16="http://schemas.microsoft.com/office/drawing/2014/main" id="{F896AC15-76F7-3210-2977-AD9A22617147}"/>
              </a:ext>
            </a:extLst>
          </p:cNvPr>
          <p:cNvSpPr>
            <a:spLocks noGrp="1"/>
          </p:cNvSpPr>
          <p:nvPr>
            <p:ph sz="quarter" idx="1"/>
          </p:nvPr>
        </p:nvSpPr>
        <p:spPr/>
        <p:txBody>
          <a:bodyPr/>
          <a:lstStyle/>
          <a:p>
            <a:r>
              <a:rPr lang="en-US" dirty="0"/>
              <a:t>Linear and logistic regression : Discussed earlier</a:t>
            </a:r>
          </a:p>
          <a:p>
            <a:r>
              <a:rPr lang="en-US" dirty="0"/>
              <a:t>Refer slides 25 – 30  </a:t>
            </a:r>
            <a:endParaRPr lang="en-IN" dirty="0"/>
          </a:p>
        </p:txBody>
      </p:sp>
    </p:spTree>
    <p:extLst>
      <p:ext uri="{BB962C8B-B14F-4D97-AF65-F5344CB8AC3E}">
        <p14:creationId xmlns:p14="http://schemas.microsoft.com/office/powerpoint/2010/main" val="386494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042F-E1C1-A125-6D1F-A0AB016ACCE0}"/>
              </a:ext>
            </a:extLst>
          </p:cNvPr>
          <p:cNvSpPr>
            <a:spLocks noGrp="1"/>
          </p:cNvSpPr>
          <p:nvPr>
            <p:ph type="title"/>
          </p:nvPr>
        </p:nvSpPr>
        <p:spPr/>
        <p:txBody>
          <a:bodyPr/>
          <a:lstStyle/>
          <a:p>
            <a:r>
              <a:rPr lang="en-US" dirty="0"/>
              <a:t>Decision Tree</a:t>
            </a:r>
            <a:endParaRPr lang="en-IN" dirty="0"/>
          </a:p>
        </p:txBody>
      </p:sp>
      <p:sp>
        <p:nvSpPr>
          <p:cNvPr id="3" name="Slide Number Placeholder 2">
            <a:extLst>
              <a:ext uri="{FF2B5EF4-FFF2-40B4-BE49-F238E27FC236}">
                <a16:creationId xmlns:a16="http://schemas.microsoft.com/office/drawing/2014/main" id="{2E47293A-5A53-063C-FBFB-DC59883BF4C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73</a:t>
            </a:fld>
            <a:endParaRPr lang="tr-TR" dirty="0"/>
          </a:p>
        </p:txBody>
      </p:sp>
      <p:sp>
        <p:nvSpPr>
          <p:cNvPr id="4" name="Content Placeholder 3">
            <a:extLst>
              <a:ext uri="{FF2B5EF4-FFF2-40B4-BE49-F238E27FC236}">
                <a16:creationId xmlns:a16="http://schemas.microsoft.com/office/drawing/2014/main" id="{AC9AA649-2A03-19CA-AF8F-F8D214D57402}"/>
              </a:ext>
            </a:extLst>
          </p:cNvPr>
          <p:cNvSpPr>
            <a:spLocks noGrp="1"/>
          </p:cNvSpPr>
          <p:nvPr>
            <p:ph sz="quarter" idx="1"/>
          </p:nvPr>
        </p:nvSpPr>
        <p:spPr/>
        <p:txBody>
          <a:bodyPr/>
          <a:lstStyle/>
          <a:p>
            <a:pPr algn="just"/>
            <a:r>
              <a:rPr lang="en-US" b="0" i="0" dirty="0">
                <a:solidFill>
                  <a:srgbClr val="001D35"/>
                </a:solidFill>
                <a:effectLst/>
                <a:latin typeface="Google Sans"/>
              </a:rPr>
              <a:t>A decision tree in machine learning is a non-parametric supervised learning algorithm used for both classification and regression tasks.</a:t>
            </a:r>
          </a:p>
          <a:p>
            <a:pPr algn="just"/>
            <a:endParaRPr lang="en-US" dirty="0">
              <a:solidFill>
                <a:srgbClr val="001D35"/>
              </a:solidFill>
              <a:latin typeface="Google Sans"/>
            </a:endParaRPr>
          </a:p>
          <a:p>
            <a:pPr algn="just"/>
            <a:r>
              <a:rPr lang="en-US" b="0" i="0" dirty="0">
                <a:solidFill>
                  <a:srgbClr val="001D35"/>
                </a:solidFill>
                <a:effectLst/>
                <a:latin typeface="Google Sans"/>
              </a:rPr>
              <a:t> It operates by recursively partitioning the dataset into subsets based on the values of input features, creating a hierarchical, tree-like structure. </a:t>
            </a:r>
            <a:endParaRPr lang="en-IN" dirty="0"/>
          </a:p>
        </p:txBody>
      </p:sp>
    </p:spTree>
    <p:extLst>
      <p:ext uri="{BB962C8B-B14F-4D97-AF65-F5344CB8AC3E}">
        <p14:creationId xmlns:p14="http://schemas.microsoft.com/office/powerpoint/2010/main" val="3715954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AF5B-B932-3BA1-D842-78288A4E76CB}"/>
              </a:ext>
            </a:extLst>
          </p:cNvPr>
          <p:cNvSpPr>
            <a:spLocks noGrp="1"/>
          </p:cNvSpPr>
          <p:nvPr>
            <p:ph type="title"/>
          </p:nvPr>
        </p:nvSpPr>
        <p:spPr/>
        <p:txBody>
          <a:bodyPr/>
          <a:lstStyle/>
          <a:p>
            <a:r>
              <a:rPr lang="en-US" dirty="0"/>
              <a:t>Types of Decision Trees</a:t>
            </a:r>
            <a:endParaRPr lang="en-IN" dirty="0"/>
          </a:p>
        </p:txBody>
      </p:sp>
      <p:sp>
        <p:nvSpPr>
          <p:cNvPr id="3" name="Slide Number Placeholder 2">
            <a:extLst>
              <a:ext uri="{FF2B5EF4-FFF2-40B4-BE49-F238E27FC236}">
                <a16:creationId xmlns:a16="http://schemas.microsoft.com/office/drawing/2014/main" id="{39B5CE9C-91E3-E475-EB5D-0A1351F05DC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74</a:t>
            </a:fld>
            <a:endParaRPr lang="tr-TR" dirty="0"/>
          </a:p>
        </p:txBody>
      </p:sp>
      <p:sp>
        <p:nvSpPr>
          <p:cNvPr id="4" name="Content Placeholder 3">
            <a:extLst>
              <a:ext uri="{FF2B5EF4-FFF2-40B4-BE49-F238E27FC236}">
                <a16:creationId xmlns:a16="http://schemas.microsoft.com/office/drawing/2014/main" id="{6F0ED1D1-680E-A6AE-A4F2-B1E02C60D3D1}"/>
              </a:ext>
            </a:extLst>
          </p:cNvPr>
          <p:cNvSpPr>
            <a:spLocks noGrp="1"/>
          </p:cNvSpPr>
          <p:nvPr>
            <p:ph sz="quarter" idx="1"/>
          </p:nvPr>
        </p:nvSpPr>
        <p:spPr/>
        <p:txBody>
          <a:bodyPr/>
          <a:lstStyle/>
          <a:p>
            <a:r>
              <a:rPr lang="en-US" dirty="0">
                <a:solidFill>
                  <a:srgbClr val="FF0000"/>
                </a:solidFill>
              </a:rPr>
              <a:t>Classification Trees: </a:t>
            </a:r>
            <a:r>
              <a:rPr lang="en-US" dirty="0"/>
              <a:t>Used for classification problems, where the goal is to predict a categorical outcome (e.g., "yes" or "no," "spam" or "not spam").</a:t>
            </a:r>
          </a:p>
          <a:p>
            <a:endParaRPr lang="en-US" dirty="0"/>
          </a:p>
          <a:p>
            <a:r>
              <a:rPr lang="en-US" dirty="0">
                <a:solidFill>
                  <a:srgbClr val="FF0000"/>
                </a:solidFill>
              </a:rPr>
              <a:t>Regression Trees: </a:t>
            </a:r>
            <a:r>
              <a:rPr lang="en-US" dirty="0"/>
              <a:t>Used for regression problems, where the goal is to predict a continuous numerical value (e.g., house price, temperature).</a:t>
            </a:r>
            <a:endParaRPr lang="en-IN" dirty="0"/>
          </a:p>
        </p:txBody>
      </p:sp>
    </p:spTree>
    <p:extLst>
      <p:ext uri="{BB962C8B-B14F-4D97-AF65-F5344CB8AC3E}">
        <p14:creationId xmlns:p14="http://schemas.microsoft.com/office/powerpoint/2010/main" val="3457602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1472-67EA-56AF-CC68-F9500D0A398E}"/>
              </a:ext>
            </a:extLst>
          </p:cNvPr>
          <p:cNvSpPr>
            <a:spLocks noGrp="1"/>
          </p:cNvSpPr>
          <p:nvPr>
            <p:ph type="title"/>
          </p:nvPr>
        </p:nvSpPr>
        <p:spPr/>
        <p:txBody>
          <a:bodyPr/>
          <a:lstStyle/>
          <a:p>
            <a:r>
              <a:rPr lang="en-US" dirty="0"/>
              <a:t>Classification – Decision Tree</a:t>
            </a:r>
            <a:endParaRPr lang="en-IN" dirty="0"/>
          </a:p>
        </p:txBody>
      </p:sp>
      <p:sp>
        <p:nvSpPr>
          <p:cNvPr id="3" name="Slide Number Placeholder 2">
            <a:extLst>
              <a:ext uri="{FF2B5EF4-FFF2-40B4-BE49-F238E27FC236}">
                <a16:creationId xmlns:a16="http://schemas.microsoft.com/office/drawing/2014/main" id="{50334BF9-FF11-0FDF-D4DA-A23D3974661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75</a:t>
            </a:fld>
            <a:endParaRPr lang="tr-TR" dirty="0"/>
          </a:p>
        </p:txBody>
      </p:sp>
      <p:sp>
        <p:nvSpPr>
          <p:cNvPr id="4" name="Content Placeholder 3">
            <a:extLst>
              <a:ext uri="{FF2B5EF4-FFF2-40B4-BE49-F238E27FC236}">
                <a16:creationId xmlns:a16="http://schemas.microsoft.com/office/drawing/2014/main" id="{1D2760A5-EBC2-711C-EB72-4DA1207A69EB}"/>
              </a:ext>
            </a:extLst>
          </p:cNvPr>
          <p:cNvSpPr>
            <a:spLocks noGrp="1"/>
          </p:cNvSpPr>
          <p:nvPr>
            <p:ph sz="quarter" idx="1"/>
          </p:nvPr>
        </p:nvSpPr>
        <p:spPr>
          <a:xfrm>
            <a:off x="251520" y="1600200"/>
            <a:ext cx="8784976" cy="5257800"/>
          </a:xfrm>
        </p:spPr>
        <p:txBody>
          <a:bodyPr>
            <a:normAutofit fontScale="92500" lnSpcReduction="20000"/>
          </a:bodyPr>
          <a:lstStyle/>
          <a:p>
            <a:pPr algn="just"/>
            <a:r>
              <a:rPr lang="en-US" sz="2400" b="0" i="0" dirty="0">
                <a:solidFill>
                  <a:srgbClr val="000000"/>
                </a:solidFill>
                <a:effectLst/>
                <a:latin typeface="Calibri" panose="020F0502020204030204" pitchFamily="34" charset="0"/>
              </a:rPr>
              <a:t>Decision tree builds classification or regression models in the form of a tree structure. </a:t>
            </a:r>
          </a:p>
          <a:p>
            <a:pPr algn="just"/>
            <a:endParaRPr lang="en-US" sz="2400" b="0" i="0" dirty="0">
              <a:solidFill>
                <a:srgbClr val="000000"/>
              </a:solidFill>
              <a:effectLst/>
              <a:latin typeface="Calibri" panose="020F0502020204030204" pitchFamily="34" charset="0"/>
            </a:endParaRPr>
          </a:p>
          <a:p>
            <a:pPr algn="just"/>
            <a:r>
              <a:rPr lang="en-US" sz="2400" b="0" i="0" dirty="0">
                <a:solidFill>
                  <a:srgbClr val="000000"/>
                </a:solidFill>
                <a:effectLst/>
                <a:latin typeface="Calibri" panose="020F0502020204030204" pitchFamily="34" charset="0"/>
              </a:rPr>
              <a:t>It breaks down a dataset into smaller and smaller subsets while at the same time an associated decision tree is incrementally developed. </a:t>
            </a:r>
          </a:p>
          <a:p>
            <a:pPr algn="just"/>
            <a:endParaRPr lang="en-US" sz="2400" b="0" i="0" dirty="0">
              <a:solidFill>
                <a:srgbClr val="000000"/>
              </a:solidFill>
              <a:effectLst/>
              <a:latin typeface="Calibri" panose="020F0502020204030204" pitchFamily="34" charset="0"/>
            </a:endParaRPr>
          </a:p>
          <a:p>
            <a:pPr algn="just"/>
            <a:r>
              <a:rPr lang="en-US" sz="2400" b="0" i="0" dirty="0">
                <a:solidFill>
                  <a:srgbClr val="000000"/>
                </a:solidFill>
                <a:effectLst/>
                <a:latin typeface="Calibri" panose="020F0502020204030204" pitchFamily="34" charset="0"/>
              </a:rPr>
              <a:t>The final result is a tree with </a:t>
            </a:r>
            <a:r>
              <a:rPr lang="en-US" sz="2400" b="1" i="0" dirty="0">
                <a:solidFill>
                  <a:srgbClr val="000000"/>
                </a:solidFill>
                <a:effectLst/>
                <a:latin typeface="Calibri" panose="020F0502020204030204" pitchFamily="34" charset="0"/>
              </a:rPr>
              <a:t>decision nodes</a:t>
            </a:r>
            <a:r>
              <a:rPr lang="en-US" sz="2400" b="0" i="0" dirty="0">
                <a:solidFill>
                  <a:srgbClr val="000000"/>
                </a:solidFill>
                <a:effectLst/>
                <a:latin typeface="Calibri" panose="020F0502020204030204" pitchFamily="34" charset="0"/>
              </a:rPr>
              <a:t> and </a:t>
            </a:r>
            <a:r>
              <a:rPr lang="en-US" sz="2400" b="1" i="0" dirty="0">
                <a:solidFill>
                  <a:srgbClr val="000000"/>
                </a:solidFill>
                <a:effectLst/>
                <a:latin typeface="Calibri" panose="020F0502020204030204" pitchFamily="34" charset="0"/>
              </a:rPr>
              <a:t>leaf nodes</a:t>
            </a:r>
            <a:r>
              <a:rPr lang="en-US" sz="2400" b="0" i="0" dirty="0">
                <a:solidFill>
                  <a:srgbClr val="000000"/>
                </a:solidFill>
                <a:effectLst/>
                <a:latin typeface="Calibri" panose="020F0502020204030204" pitchFamily="34" charset="0"/>
              </a:rPr>
              <a:t>. A decision node (e.g., Outlook) has two or more branches (e.g., Sunny, Overcast and Rainy). </a:t>
            </a:r>
          </a:p>
          <a:p>
            <a:pPr algn="just"/>
            <a:endParaRPr lang="en-US" sz="2400" b="0" i="0" dirty="0">
              <a:solidFill>
                <a:srgbClr val="000000"/>
              </a:solidFill>
              <a:effectLst/>
              <a:latin typeface="Calibri" panose="020F0502020204030204" pitchFamily="34" charset="0"/>
            </a:endParaRPr>
          </a:p>
          <a:p>
            <a:pPr algn="just"/>
            <a:r>
              <a:rPr lang="en-US" sz="2400" b="0" i="0" dirty="0">
                <a:solidFill>
                  <a:srgbClr val="000000"/>
                </a:solidFill>
                <a:effectLst/>
                <a:latin typeface="Calibri" panose="020F0502020204030204" pitchFamily="34" charset="0"/>
              </a:rPr>
              <a:t>Leaf node (e.g., Play) represents a classification or decision. The topmost decision node in a tree which corresponds to the best predictor called </a:t>
            </a:r>
            <a:r>
              <a:rPr lang="en-US" sz="2400" b="1" i="0" dirty="0">
                <a:solidFill>
                  <a:srgbClr val="000000"/>
                </a:solidFill>
                <a:effectLst/>
                <a:latin typeface="Calibri" panose="020F0502020204030204" pitchFamily="34" charset="0"/>
              </a:rPr>
              <a:t>root node</a:t>
            </a:r>
            <a:r>
              <a:rPr lang="en-US" sz="2400" b="0" i="0" dirty="0">
                <a:solidFill>
                  <a:srgbClr val="000000"/>
                </a:solidFill>
                <a:effectLst/>
                <a:latin typeface="Calibri" panose="020F0502020204030204" pitchFamily="34" charset="0"/>
              </a:rPr>
              <a:t>. </a:t>
            </a:r>
          </a:p>
          <a:p>
            <a:pPr algn="just"/>
            <a:endParaRPr lang="en-US" sz="2400" b="0" i="0" dirty="0">
              <a:solidFill>
                <a:srgbClr val="000000"/>
              </a:solidFill>
              <a:effectLst/>
              <a:latin typeface="Calibri" panose="020F0502020204030204" pitchFamily="34" charset="0"/>
            </a:endParaRPr>
          </a:p>
          <a:p>
            <a:pPr algn="just"/>
            <a:r>
              <a:rPr lang="en-US" sz="2400" b="0" i="0" dirty="0">
                <a:solidFill>
                  <a:srgbClr val="000000"/>
                </a:solidFill>
                <a:effectLst/>
                <a:latin typeface="Calibri" panose="020F0502020204030204" pitchFamily="34" charset="0"/>
              </a:rPr>
              <a:t>Decision trees can handle both categorical and numerical data. </a:t>
            </a:r>
            <a:endParaRPr lang="en-IN" sz="2400" dirty="0"/>
          </a:p>
        </p:txBody>
      </p:sp>
    </p:spTree>
    <p:extLst>
      <p:ext uri="{BB962C8B-B14F-4D97-AF65-F5344CB8AC3E}">
        <p14:creationId xmlns:p14="http://schemas.microsoft.com/office/powerpoint/2010/main" val="4147543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F285-C310-8ED1-3E1A-9CEC814DD324}"/>
              </a:ext>
            </a:extLst>
          </p:cNvPr>
          <p:cNvSpPr>
            <a:spLocks noGrp="1"/>
          </p:cNvSpPr>
          <p:nvPr>
            <p:ph type="title"/>
          </p:nvPr>
        </p:nvSpPr>
        <p:spPr/>
        <p:txBody>
          <a:bodyPr>
            <a:normAutofit fontScale="90000"/>
          </a:bodyPr>
          <a:lstStyle/>
          <a:p>
            <a:r>
              <a:rPr lang="en-US" dirty="0"/>
              <a:t>Example : Classification Decision Tree</a:t>
            </a:r>
            <a:endParaRPr lang="en-IN" dirty="0"/>
          </a:p>
        </p:txBody>
      </p:sp>
      <p:sp>
        <p:nvSpPr>
          <p:cNvPr id="3" name="Slide Number Placeholder 2">
            <a:extLst>
              <a:ext uri="{FF2B5EF4-FFF2-40B4-BE49-F238E27FC236}">
                <a16:creationId xmlns:a16="http://schemas.microsoft.com/office/drawing/2014/main" id="{4E6B6F56-7B73-2FF7-68C8-FDE029C038F4}"/>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76</a:t>
            </a:fld>
            <a:endParaRPr lang="tr-TR" dirty="0"/>
          </a:p>
        </p:txBody>
      </p:sp>
      <p:pic>
        <p:nvPicPr>
          <p:cNvPr id="6" name="Content Placeholder 5">
            <a:extLst>
              <a:ext uri="{FF2B5EF4-FFF2-40B4-BE49-F238E27FC236}">
                <a16:creationId xmlns:a16="http://schemas.microsoft.com/office/drawing/2014/main" id="{FBFFFB30-4D9F-5B48-6410-A92BA9F9AECC}"/>
              </a:ext>
            </a:extLst>
          </p:cNvPr>
          <p:cNvPicPr>
            <a:picLocks noGrp="1" noChangeAspect="1"/>
          </p:cNvPicPr>
          <p:nvPr>
            <p:ph sz="quarter" idx="1"/>
          </p:nvPr>
        </p:nvPicPr>
        <p:blipFill>
          <a:blip r:embed="rId2"/>
          <a:stretch>
            <a:fillRect/>
          </a:stretch>
        </p:blipFill>
        <p:spPr>
          <a:xfrm>
            <a:off x="251520" y="1844824"/>
            <a:ext cx="8640960" cy="4392488"/>
          </a:xfrm>
        </p:spPr>
      </p:pic>
    </p:spTree>
    <p:extLst>
      <p:ext uri="{BB962C8B-B14F-4D97-AF65-F5344CB8AC3E}">
        <p14:creationId xmlns:p14="http://schemas.microsoft.com/office/powerpoint/2010/main" val="144806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1837-EC59-B436-A5A8-66C43FFAED14}"/>
              </a:ext>
            </a:extLst>
          </p:cNvPr>
          <p:cNvSpPr>
            <a:spLocks noGrp="1"/>
          </p:cNvSpPr>
          <p:nvPr>
            <p:ph type="title"/>
          </p:nvPr>
        </p:nvSpPr>
        <p:spPr/>
        <p:txBody>
          <a:bodyPr/>
          <a:lstStyle/>
          <a:p>
            <a:r>
              <a:rPr lang="en-US" dirty="0"/>
              <a:t>Support Vector Machine (SVM)</a:t>
            </a:r>
            <a:endParaRPr lang="en-IN" dirty="0"/>
          </a:p>
        </p:txBody>
      </p:sp>
      <p:sp>
        <p:nvSpPr>
          <p:cNvPr id="3" name="Slide Number Placeholder 2">
            <a:extLst>
              <a:ext uri="{FF2B5EF4-FFF2-40B4-BE49-F238E27FC236}">
                <a16:creationId xmlns:a16="http://schemas.microsoft.com/office/drawing/2014/main" id="{111E05BC-627A-19F2-9F4B-A3F2ED772401}"/>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77</a:t>
            </a:fld>
            <a:endParaRPr lang="tr-TR" dirty="0"/>
          </a:p>
        </p:txBody>
      </p:sp>
      <p:sp>
        <p:nvSpPr>
          <p:cNvPr id="4" name="Content Placeholder 3">
            <a:extLst>
              <a:ext uri="{FF2B5EF4-FFF2-40B4-BE49-F238E27FC236}">
                <a16:creationId xmlns:a16="http://schemas.microsoft.com/office/drawing/2014/main" id="{CC183D0C-E27B-A401-5957-7A19B25548ED}"/>
              </a:ext>
            </a:extLst>
          </p:cNvPr>
          <p:cNvSpPr>
            <a:spLocks noGrp="1"/>
          </p:cNvSpPr>
          <p:nvPr>
            <p:ph sz="quarter" idx="1"/>
          </p:nvPr>
        </p:nvSpPr>
        <p:spPr>
          <a:xfrm>
            <a:off x="251520" y="1600200"/>
            <a:ext cx="8712968" cy="5429200"/>
          </a:xfrm>
        </p:spPr>
        <p:txBody>
          <a:bodyPr>
            <a:normAutofit fontScale="92500" lnSpcReduction="10000"/>
          </a:bodyPr>
          <a:lstStyle/>
          <a:p>
            <a:pPr algn="just"/>
            <a:r>
              <a:rPr lang="en-US" b="0" i="0" dirty="0">
                <a:solidFill>
                  <a:srgbClr val="001D35"/>
                </a:solidFill>
                <a:effectLst/>
                <a:latin typeface="Google Sans"/>
              </a:rPr>
              <a:t>A Support Vector Machine (SVM) is a supervised machine learning algorithm used for both classification and regression tasks. </a:t>
            </a:r>
          </a:p>
          <a:p>
            <a:pPr algn="just"/>
            <a:endParaRPr lang="en-US" b="0" i="0" dirty="0">
              <a:solidFill>
                <a:srgbClr val="001D35"/>
              </a:solidFill>
              <a:effectLst/>
              <a:latin typeface="Google Sans"/>
            </a:endParaRPr>
          </a:p>
          <a:p>
            <a:pPr algn="just"/>
            <a:r>
              <a:rPr lang="en-US" b="0" i="0" dirty="0">
                <a:solidFill>
                  <a:srgbClr val="FF0000"/>
                </a:solidFill>
                <a:effectLst/>
                <a:latin typeface="Google Sans"/>
              </a:rPr>
              <a:t>It works by finding the optimal hyperplane that best separates data into different classes, aiming to maximize the margin between these classes for better generalization to new data. </a:t>
            </a:r>
          </a:p>
          <a:p>
            <a:pPr algn="just"/>
            <a:endParaRPr lang="en-US" b="0" i="0" dirty="0">
              <a:solidFill>
                <a:srgbClr val="FF0000"/>
              </a:solidFill>
              <a:effectLst/>
              <a:latin typeface="Google Sans"/>
            </a:endParaRPr>
          </a:p>
          <a:p>
            <a:pPr algn="just"/>
            <a:r>
              <a:rPr lang="en-US" b="0" i="0" dirty="0">
                <a:solidFill>
                  <a:srgbClr val="0070C0"/>
                </a:solidFill>
                <a:effectLst/>
                <a:latin typeface="Google Sans"/>
              </a:rPr>
              <a:t>SVMs are particularly useful for binary classification problems, such as spam detection, </a:t>
            </a:r>
            <a:r>
              <a:rPr lang="en-US" b="0" i="0" dirty="0">
                <a:solidFill>
                  <a:srgbClr val="001D35"/>
                </a:solidFill>
                <a:effectLst/>
                <a:latin typeface="Google Sans"/>
              </a:rPr>
              <a:t>and can be adapted to handle non-linearly separable data through the use of kernel functions.  </a:t>
            </a:r>
            <a:endParaRPr lang="en-IN" dirty="0"/>
          </a:p>
        </p:txBody>
      </p:sp>
    </p:spTree>
    <p:extLst>
      <p:ext uri="{BB962C8B-B14F-4D97-AF65-F5344CB8AC3E}">
        <p14:creationId xmlns:p14="http://schemas.microsoft.com/office/powerpoint/2010/main" val="2272706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C21F6-4BDE-134F-4847-BF9DDD07940C}"/>
              </a:ext>
            </a:extLst>
          </p:cNvPr>
          <p:cNvSpPr>
            <a:spLocks noGrp="1"/>
          </p:cNvSpPr>
          <p:nvPr>
            <p:ph type="title"/>
          </p:nvPr>
        </p:nvSpPr>
        <p:spPr/>
        <p:txBody>
          <a:bodyPr/>
          <a:lstStyle/>
          <a:p>
            <a:r>
              <a:rPr lang="en-US" dirty="0"/>
              <a:t>Support Vector Machines : Example</a:t>
            </a:r>
            <a:endParaRPr lang="en-IN" dirty="0"/>
          </a:p>
        </p:txBody>
      </p:sp>
      <p:sp>
        <p:nvSpPr>
          <p:cNvPr id="3" name="Slide Number Placeholder 2">
            <a:extLst>
              <a:ext uri="{FF2B5EF4-FFF2-40B4-BE49-F238E27FC236}">
                <a16:creationId xmlns:a16="http://schemas.microsoft.com/office/drawing/2014/main" id="{42FB54E9-451D-CFC0-8303-680CFEC3361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78</a:t>
            </a:fld>
            <a:endParaRPr lang="tr-TR" dirty="0"/>
          </a:p>
        </p:txBody>
      </p:sp>
      <p:sp>
        <p:nvSpPr>
          <p:cNvPr id="4" name="Content Placeholder 3">
            <a:extLst>
              <a:ext uri="{FF2B5EF4-FFF2-40B4-BE49-F238E27FC236}">
                <a16:creationId xmlns:a16="http://schemas.microsoft.com/office/drawing/2014/main" id="{5426C308-E23B-0F44-96DC-40959A3B81D1}"/>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73064CD3-B5DE-F993-5CCC-433245CD4711}"/>
              </a:ext>
            </a:extLst>
          </p:cNvPr>
          <p:cNvPicPr>
            <a:picLocks noChangeAspect="1"/>
          </p:cNvPicPr>
          <p:nvPr/>
        </p:nvPicPr>
        <p:blipFill>
          <a:blip r:embed="rId2"/>
          <a:stretch>
            <a:fillRect/>
          </a:stretch>
        </p:blipFill>
        <p:spPr>
          <a:xfrm>
            <a:off x="377952" y="1601349"/>
            <a:ext cx="8388096" cy="5068649"/>
          </a:xfrm>
          <a:prstGeom prst="rect">
            <a:avLst/>
          </a:prstGeom>
        </p:spPr>
      </p:pic>
    </p:spTree>
    <p:extLst>
      <p:ext uri="{BB962C8B-B14F-4D97-AF65-F5344CB8AC3E}">
        <p14:creationId xmlns:p14="http://schemas.microsoft.com/office/powerpoint/2010/main" val="2622365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EEF4-4205-57FB-9B15-3C1115DEE3FC}"/>
              </a:ext>
            </a:extLst>
          </p:cNvPr>
          <p:cNvSpPr>
            <a:spLocks noGrp="1"/>
          </p:cNvSpPr>
          <p:nvPr>
            <p:ph type="title"/>
          </p:nvPr>
        </p:nvSpPr>
        <p:spPr/>
        <p:txBody>
          <a:bodyPr/>
          <a:lstStyle/>
          <a:p>
            <a:r>
              <a:rPr lang="en-US" dirty="0"/>
              <a:t>Random Forest</a:t>
            </a:r>
            <a:endParaRPr lang="en-IN" dirty="0"/>
          </a:p>
        </p:txBody>
      </p:sp>
      <p:sp>
        <p:nvSpPr>
          <p:cNvPr id="3" name="Slide Number Placeholder 2">
            <a:extLst>
              <a:ext uri="{FF2B5EF4-FFF2-40B4-BE49-F238E27FC236}">
                <a16:creationId xmlns:a16="http://schemas.microsoft.com/office/drawing/2014/main" id="{4515A15E-C998-46A8-A792-F3F42072A599}"/>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79</a:t>
            </a:fld>
            <a:endParaRPr lang="tr-TR" dirty="0"/>
          </a:p>
        </p:txBody>
      </p:sp>
      <p:sp>
        <p:nvSpPr>
          <p:cNvPr id="4" name="Content Placeholder 3">
            <a:extLst>
              <a:ext uri="{FF2B5EF4-FFF2-40B4-BE49-F238E27FC236}">
                <a16:creationId xmlns:a16="http://schemas.microsoft.com/office/drawing/2014/main" id="{8BC52020-E9BB-556B-FE9D-3A87222DB4AA}"/>
              </a:ext>
            </a:extLst>
          </p:cNvPr>
          <p:cNvSpPr>
            <a:spLocks noGrp="1"/>
          </p:cNvSpPr>
          <p:nvPr>
            <p:ph sz="quarter" idx="1"/>
          </p:nvPr>
        </p:nvSpPr>
        <p:spPr>
          <a:xfrm>
            <a:off x="612648" y="1600200"/>
            <a:ext cx="8351840" cy="5257800"/>
          </a:xfrm>
        </p:spPr>
        <p:txBody>
          <a:bodyPr>
            <a:normAutofit lnSpcReduction="10000"/>
          </a:bodyPr>
          <a:lstStyle/>
          <a:p>
            <a:pPr algn="just"/>
            <a:r>
              <a:rPr lang="en-US" b="0" i="0" dirty="0">
                <a:solidFill>
                  <a:srgbClr val="001D35"/>
                </a:solidFill>
                <a:effectLst/>
                <a:latin typeface="Google Sans"/>
              </a:rPr>
              <a:t>Random Forest is a supervised machine learning algorithm that leverages an ensemble of decision trees to make predictions.</a:t>
            </a:r>
          </a:p>
          <a:p>
            <a:pPr algn="just"/>
            <a:endParaRPr lang="en-US" dirty="0">
              <a:solidFill>
                <a:srgbClr val="001D35"/>
              </a:solidFill>
              <a:latin typeface="Google Sans"/>
            </a:endParaRPr>
          </a:p>
          <a:p>
            <a:pPr algn="just"/>
            <a:r>
              <a:rPr lang="en-US" b="0" i="0" dirty="0">
                <a:solidFill>
                  <a:srgbClr val="001D35"/>
                </a:solidFill>
                <a:effectLst/>
                <a:latin typeface="Google Sans"/>
              </a:rPr>
              <a:t> It is used for both classification and regression tasks. </a:t>
            </a:r>
          </a:p>
          <a:p>
            <a:pPr algn="just"/>
            <a:endParaRPr lang="en-US" b="0" i="0" dirty="0">
              <a:solidFill>
                <a:srgbClr val="001D35"/>
              </a:solidFill>
              <a:effectLst/>
              <a:latin typeface="Google Sans"/>
            </a:endParaRPr>
          </a:p>
          <a:p>
            <a:pPr algn="just"/>
            <a:r>
              <a:rPr lang="en-US" b="0" i="0" dirty="0">
                <a:solidFill>
                  <a:srgbClr val="001D35"/>
                </a:solidFill>
                <a:effectLst/>
                <a:latin typeface="Google Sans"/>
              </a:rPr>
              <a:t>The core idea is to combine the predictions of multiple individual decision trees to achieve a more robust and accurate overall prediction, while also reducing the risk of overfitting. </a:t>
            </a:r>
            <a:endParaRPr lang="en-IN" dirty="0"/>
          </a:p>
        </p:txBody>
      </p:sp>
    </p:spTree>
    <p:extLst>
      <p:ext uri="{BB962C8B-B14F-4D97-AF65-F5344CB8AC3E}">
        <p14:creationId xmlns:p14="http://schemas.microsoft.com/office/powerpoint/2010/main" val="200384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89D9-4C2D-4561-BB5B-707FBE975F1A}"/>
              </a:ext>
            </a:extLst>
          </p:cNvPr>
          <p:cNvSpPr>
            <a:spLocks noGrp="1"/>
          </p:cNvSpPr>
          <p:nvPr>
            <p:ph type="title"/>
          </p:nvPr>
        </p:nvSpPr>
        <p:spPr/>
        <p:txBody>
          <a:bodyPr/>
          <a:lstStyle/>
          <a:p>
            <a:r>
              <a:rPr lang="en-US" dirty="0"/>
              <a:t>SEE - Question Paper Pattern</a:t>
            </a:r>
            <a:endParaRPr lang="en-IN" dirty="0"/>
          </a:p>
        </p:txBody>
      </p:sp>
      <p:sp>
        <p:nvSpPr>
          <p:cNvPr id="3" name="Slide Number Placeholder 2">
            <a:extLst>
              <a:ext uri="{FF2B5EF4-FFF2-40B4-BE49-F238E27FC236}">
                <a16:creationId xmlns:a16="http://schemas.microsoft.com/office/drawing/2014/main" id="{20CCFD21-904A-45ED-A820-68A3B495BD0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8</a:t>
            </a:fld>
            <a:endParaRPr lang="tr-TR" dirty="0"/>
          </a:p>
        </p:txBody>
      </p:sp>
      <p:sp>
        <p:nvSpPr>
          <p:cNvPr id="4" name="Content Placeholder 3">
            <a:extLst>
              <a:ext uri="{FF2B5EF4-FFF2-40B4-BE49-F238E27FC236}">
                <a16:creationId xmlns:a16="http://schemas.microsoft.com/office/drawing/2014/main" id="{0CCB6F7A-42D0-4CC9-B20D-081CE52BDA31}"/>
              </a:ext>
            </a:extLst>
          </p:cNvPr>
          <p:cNvSpPr>
            <a:spLocks noGrp="1"/>
          </p:cNvSpPr>
          <p:nvPr>
            <p:ph sz="quarter" idx="1"/>
          </p:nvPr>
        </p:nvSpPr>
        <p:spPr/>
        <p:txBody>
          <a:bodyPr>
            <a:normAutofit fontScale="25000" lnSpcReduction="20000"/>
          </a:bodyPr>
          <a:lstStyle/>
          <a:p>
            <a:pPr marL="0" indent="0">
              <a:buNone/>
            </a:pPr>
            <a:r>
              <a:rPr lang="en-US" sz="7000" dirty="0">
                <a:effectLst/>
                <a:latin typeface="Times New Roman" panose="02020603050405020304" pitchFamily="18" charset="0"/>
                <a:ea typeface="Calibri" panose="020F0502020204030204" pitchFamily="34" charset="0"/>
              </a:rPr>
              <a:t>Semester End Examination (SEE)</a:t>
            </a:r>
          </a:p>
          <a:p>
            <a:pPr marL="0" indent="0">
              <a:buNone/>
            </a:pPr>
            <a:r>
              <a:rPr lang="en-US" sz="7000" dirty="0">
                <a:effectLst/>
                <a:latin typeface="Times New Roman" panose="02020603050405020304" pitchFamily="18" charset="0"/>
                <a:ea typeface="Calibri" panose="020F0502020204030204" pitchFamily="34" charset="0"/>
              </a:rPr>
              <a:t>Semester End Examination (SEE) is a written examination of three hours duration of 100 marks with 60% weightage.</a:t>
            </a:r>
          </a:p>
          <a:p>
            <a:endParaRPr lang="en-US" sz="7000" dirty="0">
              <a:effectLst/>
              <a:latin typeface="Times New Roman" panose="02020603050405020304" pitchFamily="18" charset="0"/>
              <a:ea typeface="Calibri" panose="020F0502020204030204" pitchFamily="34" charset="0"/>
            </a:endParaRPr>
          </a:p>
          <a:p>
            <a:pPr marL="0" indent="0">
              <a:buNone/>
            </a:pPr>
            <a:r>
              <a:rPr lang="en-US" sz="7000" dirty="0">
                <a:effectLst/>
                <a:latin typeface="Times New Roman" panose="02020603050405020304" pitchFamily="18" charset="0"/>
                <a:ea typeface="Calibri" panose="020F0502020204030204" pitchFamily="34" charset="0"/>
              </a:rPr>
              <a:t>Note:</a:t>
            </a:r>
          </a:p>
          <a:p>
            <a:pPr marL="0" indent="0">
              <a:buNone/>
            </a:pPr>
            <a:r>
              <a:rPr lang="en-US" sz="7000" dirty="0">
                <a:effectLst/>
                <a:latin typeface="Times New Roman" panose="02020603050405020304" pitchFamily="18" charset="0"/>
                <a:ea typeface="Calibri" panose="020F0502020204030204" pitchFamily="34" charset="0"/>
              </a:rPr>
              <a:t>•	The question paper consists of TWO parts PART- A and PART- B. </a:t>
            </a:r>
          </a:p>
          <a:p>
            <a:endParaRPr lang="en-US" sz="7000" dirty="0">
              <a:effectLst/>
              <a:latin typeface="Times New Roman" panose="02020603050405020304" pitchFamily="18" charset="0"/>
              <a:ea typeface="Calibri" panose="020F0502020204030204" pitchFamily="34" charset="0"/>
            </a:endParaRPr>
          </a:p>
          <a:p>
            <a:pPr marL="0" indent="0">
              <a:buNone/>
            </a:pPr>
            <a:r>
              <a:rPr lang="en-US" sz="7000" dirty="0">
                <a:effectLst/>
                <a:latin typeface="Times New Roman" panose="02020603050405020304" pitchFamily="18" charset="0"/>
                <a:ea typeface="Calibri" panose="020F0502020204030204" pitchFamily="34" charset="0"/>
              </a:rPr>
              <a:t>•	PART- A consists of Question Number 1-5 are compulsory </a:t>
            </a:r>
          </a:p>
          <a:p>
            <a:pPr marL="685800" lvl="2" indent="0">
              <a:buNone/>
            </a:pPr>
            <a:r>
              <a:rPr lang="en-US" sz="6400" dirty="0">
                <a:effectLst/>
                <a:latin typeface="Times New Roman" panose="02020603050405020304" pitchFamily="18" charset="0"/>
                <a:ea typeface="Calibri" panose="020F0502020204030204" pitchFamily="34" charset="0"/>
              </a:rPr>
              <a:t>	(ONE question from each unit)</a:t>
            </a:r>
          </a:p>
          <a:p>
            <a:pPr marL="685800" lvl="2" indent="0">
              <a:buNone/>
            </a:pPr>
            <a:endParaRPr lang="en-US" sz="6400" dirty="0">
              <a:effectLst/>
              <a:latin typeface="Times New Roman" panose="02020603050405020304" pitchFamily="18" charset="0"/>
              <a:ea typeface="Calibri" panose="020F0502020204030204" pitchFamily="34" charset="0"/>
            </a:endParaRPr>
          </a:p>
          <a:p>
            <a:pPr marL="0" indent="0">
              <a:buNone/>
            </a:pPr>
            <a:r>
              <a:rPr lang="en-US" sz="7000" dirty="0">
                <a:effectLst/>
                <a:latin typeface="Times New Roman" panose="02020603050405020304" pitchFamily="18" charset="0"/>
                <a:ea typeface="Calibri" panose="020F0502020204030204" pitchFamily="34" charset="0"/>
              </a:rPr>
              <a:t>•	PART-B consists of Question Number 6-15 will have internal choice. </a:t>
            </a:r>
          </a:p>
          <a:p>
            <a:pPr marL="0" indent="0">
              <a:buNone/>
            </a:pPr>
            <a:r>
              <a:rPr lang="en-US" sz="7000" dirty="0">
                <a:effectLst/>
                <a:latin typeface="Times New Roman" panose="02020603050405020304" pitchFamily="18" charset="0"/>
                <a:ea typeface="Calibri" panose="020F0502020204030204" pitchFamily="34" charset="0"/>
              </a:rPr>
              <a:t>	(TWO question from each unit)</a:t>
            </a:r>
          </a:p>
          <a:p>
            <a:pPr marL="0" indent="0">
              <a:buNone/>
            </a:pPr>
            <a:endParaRPr lang="en-US" sz="7000" dirty="0">
              <a:effectLst/>
              <a:latin typeface="Times New Roman" panose="02020603050405020304" pitchFamily="18" charset="0"/>
              <a:ea typeface="Calibri" panose="020F0502020204030204" pitchFamily="34" charset="0"/>
            </a:endParaRPr>
          </a:p>
          <a:p>
            <a:pPr marL="0" indent="0">
              <a:buNone/>
            </a:pPr>
            <a:r>
              <a:rPr lang="en-US" sz="7000" dirty="0">
                <a:effectLst/>
                <a:latin typeface="Times New Roman" panose="02020603050405020304" pitchFamily="18" charset="0"/>
                <a:ea typeface="Calibri" panose="020F0502020204030204" pitchFamily="34" charset="0"/>
              </a:rPr>
              <a:t>•	Each Question carries 10 marks and may consist of sub-questions.</a:t>
            </a:r>
          </a:p>
          <a:p>
            <a:pPr marL="0" indent="0">
              <a:buNone/>
            </a:pPr>
            <a:r>
              <a:rPr lang="en-US" sz="7000" dirty="0">
                <a:effectLst/>
                <a:latin typeface="Times New Roman" panose="02020603050405020304" pitchFamily="18" charset="0"/>
                <a:ea typeface="Calibri" panose="020F0502020204030204" pitchFamily="34" charset="0"/>
              </a:rPr>
              <a:t>•	Answer 10 full questions of 10 marks each</a:t>
            </a:r>
          </a:p>
          <a:p>
            <a:endParaRPr lang="en-IN" dirty="0"/>
          </a:p>
        </p:txBody>
      </p:sp>
    </p:spTree>
    <p:extLst>
      <p:ext uri="{BB962C8B-B14F-4D97-AF65-F5344CB8AC3E}">
        <p14:creationId xmlns:p14="http://schemas.microsoft.com/office/powerpoint/2010/main" val="2513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E204-314D-DE27-F201-BC92D0A83A99}"/>
              </a:ext>
            </a:extLst>
          </p:cNvPr>
          <p:cNvSpPr>
            <a:spLocks noGrp="1"/>
          </p:cNvSpPr>
          <p:nvPr>
            <p:ph type="title"/>
          </p:nvPr>
        </p:nvSpPr>
        <p:spPr/>
        <p:txBody>
          <a:bodyPr/>
          <a:lstStyle/>
          <a:p>
            <a:r>
              <a:rPr lang="en-US" dirty="0"/>
              <a:t>Random Forest : Example</a:t>
            </a:r>
            <a:endParaRPr lang="en-IN" dirty="0"/>
          </a:p>
        </p:txBody>
      </p:sp>
      <p:sp>
        <p:nvSpPr>
          <p:cNvPr id="3" name="Slide Number Placeholder 2">
            <a:extLst>
              <a:ext uri="{FF2B5EF4-FFF2-40B4-BE49-F238E27FC236}">
                <a16:creationId xmlns:a16="http://schemas.microsoft.com/office/drawing/2014/main" id="{3D920B91-31C3-B70B-68D2-37E70E0F2617}"/>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80</a:t>
            </a:fld>
            <a:endParaRPr lang="tr-TR" dirty="0"/>
          </a:p>
        </p:txBody>
      </p:sp>
      <p:pic>
        <p:nvPicPr>
          <p:cNvPr id="6" name="Content Placeholder 5">
            <a:extLst>
              <a:ext uri="{FF2B5EF4-FFF2-40B4-BE49-F238E27FC236}">
                <a16:creationId xmlns:a16="http://schemas.microsoft.com/office/drawing/2014/main" id="{02A07C15-56AA-3C38-EA39-779B44C4B6A4}"/>
              </a:ext>
            </a:extLst>
          </p:cNvPr>
          <p:cNvPicPr>
            <a:picLocks noGrp="1" noChangeAspect="1"/>
          </p:cNvPicPr>
          <p:nvPr>
            <p:ph sz="quarter" idx="1"/>
          </p:nvPr>
        </p:nvPicPr>
        <p:blipFill>
          <a:blip r:embed="rId2"/>
          <a:stretch>
            <a:fillRect/>
          </a:stretch>
        </p:blipFill>
        <p:spPr>
          <a:xfrm>
            <a:off x="612648" y="1772816"/>
            <a:ext cx="8351840" cy="4608512"/>
          </a:xfrm>
        </p:spPr>
      </p:pic>
    </p:spTree>
    <p:extLst>
      <p:ext uri="{BB962C8B-B14F-4D97-AF65-F5344CB8AC3E}">
        <p14:creationId xmlns:p14="http://schemas.microsoft.com/office/powerpoint/2010/main" val="104336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011B-EC55-B531-B881-01EC7CB39688}"/>
              </a:ext>
            </a:extLst>
          </p:cNvPr>
          <p:cNvSpPr>
            <a:spLocks noGrp="1"/>
          </p:cNvSpPr>
          <p:nvPr>
            <p:ph type="title"/>
          </p:nvPr>
        </p:nvSpPr>
        <p:spPr/>
        <p:txBody>
          <a:bodyPr/>
          <a:lstStyle/>
          <a:p>
            <a:r>
              <a:rPr lang="en-US" dirty="0"/>
              <a:t>Un-supervised Learning Algorithms</a:t>
            </a:r>
            <a:endParaRPr lang="en-IN" dirty="0"/>
          </a:p>
        </p:txBody>
      </p:sp>
      <p:sp>
        <p:nvSpPr>
          <p:cNvPr id="3" name="Slide Number Placeholder 2">
            <a:extLst>
              <a:ext uri="{FF2B5EF4-FFF2-40B4-BE49-F238E27FC236}">
                <a16:creationId xmlns:a16="http://schemas.microsoft.com/office/drawing/2014/main" id="{C68CC9F8-4CB7-0794-7CF5-DCE3B236884A}"/>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81</a:t>
            </a:fld>
            <a:endParaRPr lang="tr-TR" dirty="0"/>
          </a:p>
        </p:txBody>
      </p:sp>
      <p:sp>
        <p:nvSpPr>
          <p:cNvPr id="4" name="Content Placeholder 3">
            <a:extLst>
              <a:ext uri="{FF2B5EF4-FFF2-40B4-BE49-F238E27FC236}">
                <a16:creationId xmlns:a16="http://schemas.microsoft.com/office/drawing/2014/main" id="{040D57C6-256F-DDDF-5901-2F6F3CC9D2BA}"/>
              </a:ext>
            </a:extLst>
          </p:cNvPr>
          <p:cNvSpPr>
            <a:spLocks noGrp="1"/>
          </p:cNvSpPr>
          <p:nvPr>
            <p:ph sz="quarter" idx="1"/>
          </p:nvPr>
        </p:nvSpPr>
        <p:spPr/>
        <p:txBody>
          <a:bodyPr/>
          <a:lstStyle/>
          <a:p>
            <a:pPr algn="just"/>
            <a:r>
              <a:rPr lang="en-US" b="0" i="0" dirty="0">
                <a:solidFill>
                  <a:srgbClr val="001D35"/>
                </a:solidFill>
                <a:effectLst/>
                <a:latin typeface="Google Sans"/>
              </a:rPr>
              <a:t>Unsupervised learning algorithms are a category of machine learning algorithms </a:t>
            </a:r>
            <a:r>
              <a:rPr lang="en-US" b="0" i="0" dirty="0">
                <a:solidFill>
                  <a:srgbClr val="FF0000"/>
                </a:solidFill>
                <a:effectLst/>
                <a:latin typeface="Google Sans"/>
              </a:rPr>
              <a:t>that work with unlabeled data to discover hidden patterns, structures, and </a:t>
            </a:r>
            <a:r>
              <a:rPr lang="en-US" b="0" i="0" dirty="0">
                <a:solidFill>
                  <a:srgbClr val="002060"/>
                </a:solidFill>
                <a:effectLst/>
                <a:latin typeface="Google Sans"/>
              </a:rPr>
              <a:t>relationships within the dataset </a:t>
            </a:r>
            <a:r>
              <a:rPr lang="en-US" b="0" i="0" dirty="0">
                <a:solidFill>
                  <a:srgbClr val="FF0000"/>
                </a:solidFill>
                <a:effectLst/>
                <a:latin typeface="Google Sans"/>
              </a:rPr>
              <a:t>without any prior knowledge of the outcomes. </a:t>
            </a:r>
          </a:p>
          <a:p>
            <a:pPr algn="just"/>
            <a:endParaRPr lang="en-US" dirty="0">
              <a:solidFill>
                <a:srgbClr val="001D35"/>
              </a:solidFill>
              <a:latin typeface="Google Sans"/>
            </a:endParaRPr>
          </a:p>
          <a:p>
            <a:pPr algn="just"/>
            <a:r>
              <a:rPr lang="en-US" b="0" i="0" dirty="0">
                <a:solidFill>
                  <a:srgbClr val="001D35"/>
                </a:solidFill>
                <a:effectLst/>
                <a:latin typeface="Google Sans"/>
              </a:rPr>
              <a:t>They are distinct from supervised learning, which requires labeled data for training. </a:t>
            </a:r>
            <a:endParaRPr lang="en-IN" dirty="0"/>
          </a:p>
        </p:txBody>
      </p:sp>
    </p:spTree>
    <p:extLst>
      <p:ext uri="{BB962C8B-B14F-4D97-AF65-F5344CB8AC3E}">
        <p14:creationId xmlns:p14="http://schemas.microsoft.com/office/powerpoint/2010/main" val="3687298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93C-BF82-DC09-63E0-FF97AB1AF25C}"/>
              </a:ext>
            </a:extLst>
          </p:cNvPr>
          <p:cNvSpPr>
            <a:spLocks noGrp="1"/>
          </p:cNvSpPr>
          <p:nvPr>
            <p:ph type="title"/>
          </p:nvPr>
        </p:nvSpPr>
        <p:spPr/>
        <p:txBody>
          <a:bodyPr>
            <a:noAutofit/>
          </a:bodyPr>
          <a:lstStyle/>
          <a:p>
            <a:r>
              <a:rPr lang="en-US" sz="3600" dirty="0"/>
              <a:t>Types of Unsupervised Learning Algorithms</a:t>
            </a:r>
            <a:endParaRPr lang="en-IN" sz="3600" dirty="0"/>
          </a:p>
        </p:txBody>
      </p:sp>
      <p:sp>
        <p:nvSpPr>
          <p:cNvPr id="3" name="Slide Number Placeholder 2">
            <a:extLst>
              <a:ext uri="{FF2B5EF4-FFF2-40B4-BE49-F238E27FC236}">
                <a16:creationId xmlns:a16="http://schemas.microsoft.com/office/drawing/2014/main" id="{2D1C5189-E66A-905F-79C6-B07317D7B7BC}"/>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82</a:t>
            </a:fld>
            <a:endParaRPr lang="tr-TR" dirty="0"/>
          </a:p>
        </p:txBody>
      </p:sp>
      <p:sp>
        <p:nvSpPr>
          <p:cNvPr id="4" name="Content Placeholder 3">
            <a:extLst>
              <a:ext uri="{FF2B5EF4-FFF2-40B4-BE49-F238E27FC236}">
                <a16:creationId xmlns:a16="http://schemas.microsoft.com/office/drawing/2014/main" id="{286ECFDF-27C9-4E00-A3C5-65AEBAEDEBE7}"/>
              </a:ext>
            </a:extLst>
          </p:cNvPr>
          <p:cNvSpPr>
            <a:spLocks noGrp="1"/>
          </p:cNvSpPr>
          <p:nvPr>
            <p:ph sz="quarter" idx="1"/>
          </p:nvPr>
        </p:nvSpPr>
        <p:spPr>
          <a:xfrm>
            <a:off x="612648" y="1600200"/>
            <a:ext cx="8153400" cy="5029200"/>
          </a:xfrm>
        </p:spPr>
        <p:txBody>
          <a:bodyPr>
            <a:normAutofit lnSpcReduction="10000"/>
          </a:bodyPr>
          <a:lstStyle/>
          <a:p>
            <a:r>
              <a:rPr lang="en-US" dirty="0">
                <a:solidFill>
                  <a:srgbClr val="FF0000"/>
                </a:solidFill>
              </a:rPr>
              <a:t>Clustering</a:t>
            </a:r>
          </a:p>
          <a:p>
            <a:pPr lvl="1"/>
            <a:r>
              <a:rPr lang="en-US" dirty="0">
                <a:solidFill>
                  <a:srgbClr val="0070C0"/>
                </a:solidFill>
              </a:rPr>
              <a:t>K-Means Clustering</a:t>
            </a:r>
          </a:p>
          <a:p>
            <a:pPr lvl="1"/>
            <a:r>
              <a:rPr lang="en-US" dirty="0"/>
              <a:t>Hierarchical Clustering</a:t>
            </a:r>
          </a:p>
          <a:p>
            <a:pPr lvl="1"/>
            <a:r>
              <a:rPr lang="en-US" dirty="0"/>
              <a:t>DBSCAN</a:t>
            </a:r>
          </a:p>
          <a:p>
            <a:pPr lvl="1"/>
            <a:r>
              <a:rPr lang="en-US" dirty="0"/>
              <a:t>Mean Shift Clustering</a:t>
            </a:r>
          </a:p>
          <a:p>
            <a:pPr lvl="1"/>
            <a:r>
              <a:rPr lang="en-US" dirty="0"/>
              <a:t>Gaussian Mixture Model (GMM)</a:t>
            </a:r>
          </a:p>
          <a:p>
            <a:pPr lvl="1"/>
            <a:endParaRPr lang="en-US" dirty="0"/>
          </a:p>
          <a:p>
            <a:r>
              <a:rPr lang="en-US" dirty="0">
                <a:solidFill>
                  <a:srgbClr val="FF0000"/>
                </a:solidFill>
              </a:rPr>
              <a:t>Dimensionality Reduction</a:t>
            </a:r>
          </a:p>
          <a:p>
            <a:pPr lvl="1"/>
            <a:r>
              <a:rPr lang="en-US" dirty="0">
                <a:solidFill>
                  <a:srgbClr val="0070C0"/>
                </a:solidFill>
              </a:rPr>
              <a:t>Principal component Analysis (PCA)</a:t>
            </a:r>
          </a:p>
          <a:p>
            <a:pPr lvl="1"/>
            <a:r>
              <a:rPr lang="en-US" dirty="0"/>
              <a:t>Singular Value Decomposition (SVD)</a:t>
            </a:r>
          </a:p>
          <a:p>
            <a:pPr lvl="1"/>
            <a:r>
              <a:rPr lang="en-US" dirty="0"/>
              <a:t>Autoencoders</a:t>
            </a:r>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55548D9-1DEC-E67B-4C1E-A98E634F8F4B}"/>
                  </a:ext>
                </a:extLst>
              </p14:cNvPr>
              <p14:cNvContentPartPr/>
              <p14:nvPr/>
            </p14:nvContentPartPr>
            <p14:xfrm>
              <a:off x="3922466" y="1913562"/>
              <a:ext cx="1909080" cy="415440"/>
            </p14:xfrm>
          </p:contentPart>
        </mc:Choice>
        <mc:Fallback>
          <p:pic>
            <p:nvPicPr>
              <p:cNvPr id="5" name="Ink 4">
                <a:extLst>
                  <a:ext uri="{FF2B5EF4-FFF2-40B4-BE49-F238E27FC236}">
                    <a16:creationId xmlns:a16="http://schemas.microsoft.com/office/drawing/2014/main" id="{755548D9-1DEC-E67B-4C1E-A98E634F8F4B}"/>
                  </a:ext>
                </a:extLst>
              </p:cNvPr>
              <p:cNvPicPr/>
              <p:nvPr/>
            </p:nvPicPr>
            <p:blipFill>
              <a:blip r:embed="rId3"/>
              <a:stretch>
                <a:fillRect/>
              </a:stretch>
            </p:blipFill>
            <p:spPr>
              <a:xfrm>
                <a:off x="3868466" y="1805562"/>
                <a:ext cx="201672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689BF25-4064-F710-9B65-EFC7B6AC380A}"/>
                  </a:ext>
                </a:extLst>
              </p14:cNvPr>
              <p14:cNvContentPartPr/>
              <p14:nvPr/>
            </p14:nvContentPartPr>
            <p14:xfrm>
              <a:off x="6069146" y="5068602"/>
              <a:ext cx="1429560" cy="354240"/>
            </p14:xfrm>
          </p:contentPart>
        </mc:Choice>
        <mc:Fallback>
          <p:pic>
            <p:nvPicPr>
              <p:cNvPr id="6" name="Ink 5">
                <a:extLst>
                  <a:ext uri="{FF2B5EF4-FFF2-40B4-BE49-F238E27FC236}">
                    <a16:creationId xmlns:a16="http://schemas.microsoft.com/office/drawing/2014/main" id="{0689BF25-4064-F710-9B65-EFC7B6AC380A}"/>
                  </a:ext>
                </a:extLst>
              </p:cNvPr>
              <p:cNvPicPr/>
              <p:nvPr/>
            </p:nvPicPr>
            <p:blipFill>
              <a:blip r:embed="rId5"/>
              <a:stretch>
                <a:fillRect/>
              </a:stretch>
            </p:blipFill>
            <p:spPr>
              <a:xfrm>
                <a:off x="6015146" y="4960602"/>
                <a:ext cx="1537200" cy="569880"/>
              </a:xfrm>
              <a:prstGeom prst="rect">
                <a:avLst/>
              </a:prstGeom>
            </p:spPr>
          </p:pic>
        </mc:Fallback>
      </mc:AlternateContent>
    </p:spTree>
    <p:extLst>
      <p:ext uri="{BB962C8B-B14F-4D97-AF65-F5344CB8AC3E}">
        <p14:creationId xmlns:p14="http://schemas.microsoft.com/office/powerpoint/2010/main" val="904551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55BE-DAAD-42E7-BC14-25058FAB301F}"/>
              </a:ext>
            </a:extLst>
          </p:cNvPr>
          <p:cNvSpPr>
            <a:spLocks noGrp="1"/>
          </p:cNvSpPr>
          <p:nvPr>
            <p:ph type="title"/>
          </p:nvPr>
        </p:nvSpPr>
        <p:spPr/>
        <p:txBody>
          <a:bodyPr/>
          <a:lstStyle/>
          <a:p>
            <a:r>
              <a:rPr lang="en-US" dirty="0"/>
              <a:t>What is Clustering?</a:t>
            </a:r>
            <a:endParaRPr lang="en-IN" dirty="0"/>
          </a:p>
        </p:txBody>
      </p:sp>
      <p:sp>
        <p:nvSpPr>
          <p:cNvPr id="3" name="Content Placeholder 2">
            <a:extLst>
              <a:ext uri="{FF2B5EF4-FFF2-40B4-BE49-F238E27FC236}">
                <a16:creationId xmlns:a16="http://schemas.microsoft.com/office/drawing/2014/main" id="{7CDBC502-B9F8-4C8A-B0C3-860BA38F5F86}"/>
              </a:ext>
            </a:extLst>
          </p:cNvPr>
          <p:cNvSpPr>
            <a:spLocks noGrp="1"/>
          </p:cNvSpPr>
          <p:nvPr>
            <p:ph idx="1"/>
          </p:nvPr>
        </p:nvSpPr>
        <p:spPr>
          <a:xfrm>
            <a:off x="235192" y="1969508"/>
            <a:ext cx="8725867" cy="3748371"/>
          </a:xfrm>
        </p:spPr>
        <p:txBody>
          <a:bodyPr>
            <a:normAutofit fontScale="77500" lnSpcReduction="20000"/>
          </a:bodyPr>
          <a:lstStyle/>
          <a:p>
            <a:pPr algn="just"/>
            <a:r>
              <a:rPr lang="en-US" sz="3300" b="0" i="0" dirty="0">
                <a:solidFill>
                  <a:srgbClr val="222222"/>
                </a:solidFill>
                <a:effectLst/>
                <a:latin typeface="Lato" panose="020B0604020202020204" pitchFamily="34" charset="0"/>
              </a:rPr>
              <a:t>Clustering is the task of dividing the population or data points into a number of groups such that data points in the same groups are more similar to other data points in the same group than those in other groups.</a:t>
            </a:r>
          </a:p>
          <a:p>
            <a:pPr algn="just"/>
            <a:endParaRPr lang="en-US" sz="3300" dirty="0">
              <a:solidFill>
                <a:srgbClr val="222222"/>
              </a:solidFill>
              <a:latin typeface="Lato" panose="020B0604020202020204" pitchFamily="34" charset="0"/>
            </a:endParaRPr>
          </a:p>
          <a:p>
            <a:pPr algn="just"/>
            <a:r>
              <a:rPr lang="en-US" sz="3300" b="0" i="0" dirty="0">
                <a:solidFill>
                  <a:srgbClr val="222222"/>
                </a:solidFill>
                <a:effectLst/>
                <a:latin typeface="Lato" panose="020B0604020202020204" pitchFamily="34" charset="0"/>
              </a:rPr>
              <a:t>In simple words, the aim is to segregate groups with similar traits and assign them into clusters.</a:t>
            </a:r>
          </a:p>
          <a:p>
            <a:pPr algn="just"/>
            <a:endParaRPr lang="en-US" sz="2322" dirty="0"/>
          </a:p>
          <a:p>
            <a:pPr algn="just"/>
            <a:r>
              <a:rPr lang="en-US" sz="3800" dirty="0">
                <a:solidFill>
                  <a:srgbClr val="FF0000"/>
                </a:solidFill>
              </a:rPr>
              <a:t>A good clustering will have high </a:t>
            </a:r>
            <a:r>
              <a:rPr lang="en-US" sz="3800" u="sng" dirty="0">
                <a:solidFill>
                  <a:srgbClr val="FF0000"/>
                </a:solidFill>
              </a:rPr>
              <a:t>intra-class</a:t>
            </a:r>
            <a:r>
              <a:rPr lang="en-US" sz="3800" dirty="0">
                <a:solidFill>
                  <a:srgbClr val="FF0000"/>
                </a:solidFill>
              </a:rPr>
              <a:t> similarity and low </a:t>
            </a:r>
            <a:r>
              <a:rPr lang="en-US" sz="3800" u="sng" dirty="0">
                <a:solidFill>
                  <a:srgbClr val="FF0000"/>
                </a:solidFill>
              </a:rPr>
              <a:t>inter-class</a:t>
            </a:r>
            <a:r>
              <a:rPr lang="en-US" sz="3800" dirty="0">
                <a:solidFill>
                  <a:srgbClr val="FF0000"/>
                </a:solidFill>
              </a:rPr>
              <a:t> similarity </a:t>
            </a:r>
          </a:p>
          <a:p>
            <a:pPr algn="just"/>
            <a:endParaRPr lang="en-IN" dirty="0"/>
          </a:p>
        </p:txBody>
      </p:sp>
    </p:spTree>
    <p:extLst>
      <p:ext uri="{BB962C8B-B14F-4D97-AF65-F5344CB8AC3E}">
        <p14:creationId xmlns:p14="http://schemas.microsoft.com/office/powerpoint/2010/main" val="4011412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E4DD-EB8B-4B9D-8127-1BC347CD7E93}"/>
              </a:ext>
            </a:extLst>
          </p:cNvPr>
          <p:cNvSpPr>
            <a:spLocks noGrp="1"/>
          </p:cNvSpPr>
          <p:nvPr>
            <p:ph type="title"/>
          </p:nvPr>
        </p:nvSpPr>
        <p:spPr/>
        <p:txBody>
          <a:bodyPr/>
          <a:lstStyle/>
          <a:p>
            <a:r>
              <a:rPr lang="en-US" dirty="0"/>
              <a:t>Applications of Clustering</a:t>
            </a:r>
            <a:endParaRPr lang="en-IN" dirty="0"/>
          </a:p>
        </p:txBody>
      </p:sp>
      <p:sp>
        <p:nvSpPr>
          <p:cNvPr id="367619" name="Rectangle 3"/>
          <p:cNvSpPr>
            <a:spLocks noGrp="1" noChangeArrowheads="1"/>
          </p:cNvSpPr>
          <p:nvPr>
            <p:ph idx="1"/>
          </p:nvPr>
        </p:nvSpPr>
        <p:spPr>
          <a:noFill/>
          <a:ln/>
        </p:spPr>
        <p:txBody>
          <a:bodyPr vert="horz" lIns="66812" tIns="33406" rIns="66812" bIns="33406">
            <a:normAutofit/>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Recommendation engines</a:t>
            </a:r>
          </a:p>
          <a:p>
            <a:pPr algn="just">
              <a:buFont typeface="Arial" panose="020B0604020202020204" pitchFamily="34" charset="0"/>
              <a:buChar char="•"/>
            </a:pPr>
            <a:r>
              <a:rPr lang="en-US" b="0" i="0" dirty="0">
                <a:solidFill>
                  <a:srgbClr val="222222"/>
                </a:solidFill>
                <a:effectLst/>
                <a:latin typeface="Lato" panose="020F0502020204030203" pitchFamily="34" charset="0"/>
              </a:rPr>
              <a:t>Market segmentation</a:t>
            </a:r>
          </a:p>
          <a:p>
            <a:pPr algn="just">
              <a:buFont typeface="Arial" panose="020B0604020202020204" pitchFamily="34" charset="0"/>
              <a:buChar char="•"/>
            </a:pPr>
            <a:r>
              <a:rPr lang="en-US" b="0" i="0" dirty="0">
                <a:solidFill>
                  <a:srgbClr val="222222"/>
                </a:solidFill>
                <a:effectLst/>
                <a:latin typeface="Lato" panose="020F0502020204030203" pitchFamily="34" charset="0"/>
              </a:rPr>
              <a:t>Social network analysis</a:t>
            </a:r>
          </a:p>
          <a:p>
            <a:pPr algn="just">
              <a:buFont typeface="Arial" panose="020B0604020202020204" pitchFamily="34" charset="0"/>
              <a:buChar char="•"/>
            </a:pPr>
            <a:r>
              <a:rPr lang="en-US" b="0" i="0" dirty="0">
                <a:solidFill>
                  <a:srgbClr val="222222"/>
                </a:solidFill>
                <a:effectLst/>
                <a:latin typeface="Lato" panose="020F0502020204030203" pitchFamily="34" charset="0"/>
              </a:rPr>
              <a:t>Search result grouping</a:t>
            </a:r>
          </a:p>
          <a:p>
            <a:pPr algn="just">
              <a:buFont typeface="Arial" panose="020B0604020202020204" pitchFamily="34" charset="0"/>
              <a:buChar char="•"/>
            </a:pPr>
            <a:r>
              <a:rPr lang="en-US" b="0" i="0" dirty="0">
                <a:solidFill>
                  <a:srgbClr val="222222"/>
                </a:solidFill>
                <a:effectLst/>
                <a:latin typeface="Lato" panose="020F0502020204030203" pitchFamily="34" charset="0"/>
              </a:rPr>
              <a:t>Medical imaging</a:t>
            </a:r>
          </a:p>
          <a:p>
            <a:pPr algn="just">
              <a:buFont typeface="Arial" panose="020B0604020202020204" pitchFamily="34" charset="0"/>
              <a:buChar char="•"/>
            </a:pPr>
            <a:r>
              <a:rPr lang="en-US" b="0" i="0" dirty="0">
                <a:solidFill>
                  <a:srgbClr val="222222"/>
                </a:solidFill>
                <a:effectLst/>
                <a:latin typeface="Lato" panose="020F0502020204030203" pitchFamily="34" charset="0"/>
              </a:rPr>
              <a:t>Image segmentation</a:t>
            </a:r>
          </a:p>
          <a:p>
            <a:pPr algn="just">
              <a:buFont typeface="Arial" panose="020B0604020202020204" pitchFamily="34" charset="0"/>
              <a:buChar char="•"/>
            </a:pPr>
            <a:r>
              <a:rPr lang="en-US" b="0" i="0" dirty="0">
                <a:solidFill>
                  <a:srgbClr val="222222"/>
                </a:solidFill>
                <a:effectLst/>
                <a:latin typeface="Lato" panose="020F0502020204030203" pitchFamily="34" charset="0"/>
              </a:rPr>
              <a:t>Anomaly detection</a:t>
            </a:r>
          </a:p>
          <a:p>
            <a:pPr marL="331744" lvl="1" indent="0">
              <a:lnSpc>
                <a:spcPct val="90000"/>
              </a:lnSpc>
              <a:buNone/>
            </a:pPr>
            <a:endParaRPr lang="en-US" dirty="0"/>
          </a:p>
        </p:txBody>
      </p:sp>
    </p:spTree>
    <p:extLst>
      <p:ext uri="{BB962C8B-B14F-4D97-AF65-F5344CB8AC3E}">
        <p14:creationId xmlns:p14="http://schemas.microsoft.com/office/powerpoint/2010/main" val="172992607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C8EE-5184-48DE-A78E-A4D8D30715B5}"/>
              </a:ext>
            </a:extLst>
          </p:cNvPr>
          <p:cNvSpPr>
            <a:spLocks noGrp="1"/>
          </p:cNvSpPr>
          <p:nvPr>
            <p:ph type="title"/>
          </p:nvPr>
        </p:nvSpPr>
        <p:spPr>
          <a:xfrm>
            <a:off x="457200" y="548680"/>
            <a:ext cx="8229600" cy="616857"/>
          </a:xfrm>
        </p:spPr>
        <p:txBody>
          <a:bodyPr>
            <a:noAutofit/>
          </a:bodyPr>
          <a:lstStyle/>
          <a:p>
            <a:br>
              <a:rPr lang="en-IN" sz="3600" dirty="0"/>
            </a:br>
            <a:r>
              <a:rPr lang="en-IN" sz="3600" dirty="0"/>
              <a:t>The K-Means Algorithm</a:t>
            </a:r>
            <a:br>
              <a:rPr lang="en-IN" sz="3600" dirty="0"/>
            </a:br>
            <a:endParaRPr lang="en-IN" sz="4800" dirty="0"/>
          </a:p>
        </p:txBody>
      </p:sp>
      <p:sp>
        <p:nvSpPr>
          <p:cNvPr id="3" name="Content Placeholder 2">
            <a:extLst>
              <a:ext uri="{FF2B5EF4-FFF2-40B4-BE49-F238E27FC236}">
                <a16:creationId xmlns:a16="http://schemas.microsoft.com/office/drawing/2014/main" id="{E2BDB094-8607-4AED-A1E6-8C0EAEBAC3EA}"/>
              </a:ext>
            </a:extLst>
          </p:cNvPr>
          <p:cNvSpPr>
            <a:spLocks noGrp="1"/>
          </p:cNvSpPr>
          <p:nvPr>
            <p:ph idx="1"/>
          </p:nvPr>
        </p:nvSpPr>
        <p:spPr>
          <a:xfrm>
            <a:off x="323528" y="1600224"/>
            <a:ext cx="8742033" cy="5069135"/>
          </a:xfrm>
        </p:spPr>
        <p:txBody>
          <a:bodyPr>
            <a:normAutofit fontScale="92500" lnSpcReduction="10000"/>
          </a:bodyPr>
          <a:lstStyle/>
          <a:p>
            <a:pPr marL="0" indent="0" algn="just">
              <a:buNone/>
            </a:pPr>
            <a:r>
              <a:rPr lang="en-IN" sz="2400" dirty="0">
                <a:solidFill>
                  <a:srgbClr val="001D35"/>
                </a:solidFill>
                <a:latin typeface="Google Sans"/>
              </a:rPr>
              <a:t>Input for this algorithm is K (the number of clusters) and ‘n’ samples, x1,x2,…</a:t>
            </a:r>
            <a:r>
              <a:rPr lang="en-IN" sz="2400" dirty="0" err="1">
                <a:solidFill>
                  <a:srgbClr val="001D35"/>
                </a:solidFill>
                <a:latin typeface="Google Sans"/>
              </a:rPr>
              <a:t>xn</a:t>
            </a:r>
            <a:r>
              <a:rPr lang="en-IN" sz="2400" dirty="0">
                <a:solidFill>
                  <a:srgbClr val="001D35"/>
                </a:solidFill>
                <a:latin typeface="Google Sans"/>
              </a:rPr>
              <a:t>.</a:t>
            </a:r>
          </a:p>
          <a:p>
            <a:pPr marL="0" indent="0" algn="just">
              <a:buNone/>
            </a:pPr>
            <a:endParaRPr lang="en-IN" sz="2400" dirty="0">
              <a:solidFill>
                <a:srgbClr val="001D35"/>
              </a:solidFill>
              <a:latin typeface="Google Sans"/>
            </a:endParaRPr>
          </a:p>
          <a:p>
            <a:pPr marL="0" indent="0" algn="just">
              <a:buNone/>
            </a:pPr>
            <a:r>
              <a:rPr lang="en-IN" sz="2400" dirty="0">
                <a:solidFill>
                  <a:srgbClr val="001D35"/>
                </a:solidFill>
                <a:latin typeface="Google Sans"/>
              </a:rPr>
              <a:t>Identify the centroids c1 to ck from the random locations. That is randomly select ‘k’ samples as centroids. (note: n should be greater than k)</a:t>
            </a:r>
          </a:p>
          <a:p>
            <a:pPr marL="331744" indent="-331744" algn="just">
              <a:buAutoNum type="arabicPeriod"/>
            </a:pPr>
            <a:endParaRPr lang="en-IN" sz="2400" dirty="0">
              <a:solidFill>
                <a:srgbClr val="001D35"/>
              </a:solidFill>
              <a:latin typeface="Google Sans"/>
            </a:endParaRPr>
          </a:p>
          <a:p>
            <a:pPr marL="0" indent="0" algn="just">
              <a:buNone/>
            </a:pPr>
            <a:r>
              <a:rPr lang="en-IN" sz="2400" dirty="0">
                <a:solidFill>
                  <a:srgbClr val="001D35"/>
                </a:solidFill>
                <a:latin typeface="Google Sans"/>
              </a:rPr>
              <a:t>For each remaining (n-k) samples, find the centroid nearest it. Put the sample in the cluster identified with this nearest centroid. After each sample is assigned, re-compute the centroid of the altered cluster.</a:t>
            </a:r>
          </a:p>
          <a:p>
            <a:pPr marL="331744" indent="-331744" algn="just">
              <a:buAutoNum type="arabicPeriod"/>
            </a:pPr>
            <a:endParaRPr lang="en-IN" sz="2400" dirty="0">
              <a:solidFill>
                <a:srgbClr val="001D35"/>
              </a:solidFill>
              <a:latin typeface="Google Sans"/>
            </a:endParaRPr>
          </a:p>
          <a:p>
            <a:pPr marL="0" indent="0" algn="just">
              <a:buNone/>
            </a:pPr>
            <a:r>
              <a:rPr lang="en-IN" sz="2400" dirty="0">
                <a:solidFill>
                  <a:srgbClr val="001D35"/>
                </a:solidFill>
                <a:latin typeface="Google Sans"/>
              </a:rPr>
              <a:t>Go through the data a second time. For each sample, find the centroid nearest it. Put the sample in the cluster identified with the nearest cluster. (During this step do not recompute the centroid)</a:t>
            </a:r>
          </a:p>
          <a:p>
            <a:pPr marL="0" indent="0" algn="just">
              <a:buNone/>
            </a:pPr>
            <a:r>
              <a:rPr lang="en-IN" sz="2400" dirty="0">
                <a:solidFill>
                  <a:srgbClr val="001D35"/>
                </a:solidFill>
                <a:latin typeface="Google Sans"/>
              </a:rPr>
              <a:t> </a:t>
            </a:r>
          </a:p>
          <a:p>
            <a:pPr algn="just"/>
            <a:endParaRPr lang="en-IN" sz="1400" dirty="0"/>
          </a:p>
        </p:txBody>
      </p:sp>
    </p:spTree>
    <p:extLst>
      <p:ext uri="{BB962C8B-B14F-4D97-AF65-F5344CB8AC3E}">
        <p14:creationId xmlns:p14="http://schemas.microsoft.com/office/powerpoint/2010/main" val="4175734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925E-69A6-F403-B507-7A670A13BA6A}"/>
              </a:ext>
            </a:extLst>
          </p:cNvPr>
          <p:cNvSpPr>
            <a:spLocks noGrp="1"/>
          </p:cNvSpPr>
          <p:nvPr>
            <p:ph type="title"/>
          </p:nvPr>
        </p:nvSpPr>
        <p:spPr/>
        <p:txBody>
          <a:bodyPr/>
          <a:lstStyle/>
          <a:p>
            <a:r>
              <a:rPr lang="en-US" dirty="0"/>
              <a:t>Example:</a:t>
            </a:r>
            <a:endParaRPr lang="en-IN" dirty="0"/>
          </a:p>
        </p:txBody>
      </p:sp>
      <p:sp>
        <p:nvSpPr>
          <p:cNvPr id="3" name="Content Placeholder 2"/>
          <p:cNvSpPr>
            <a:spLocks noGrp="1"/>
          </p:cNvSpPr>
          <p:nvPr>
            <p:ph sz="quarter" idx="1"/>
          </p:nvPr>
        </p:nvSpPr>
        <p:spPr>
          <a:xfrm>
            <a:off x="0" y="1600200"/>
            <a:ext cx="10620672" cy="4495800"/>
          </a:xfrm>
        </p:spPr>
        <p:txBody>
          <a:bodyPr>
            <a:normAutofit fontScale="25000" lnSpcReduction="20000"/>
          </a:bodyPr>
          <a:lstStyle/>
          <a:p>
            <a:pPr marL="0" indent="0">
              <a:buNone/>
            </a:pPr>
            <a:r>
              <a:rPr lang="en-IN" sz="4400" dirty="0"/>
              <a:t>Apply k-means Algorithm on the following sample points</a:t>
            </a:r>
          </a:p>
          <a:p>
            <a:pPr marL="0" indent="0">
              <a:buNone/>
            </a:pPr>
            <a:r>
              <a:rPr lang="en-IN" sz="4400" dirty="0"/>
              <a:t>	</a:t>
            </a:r>
            <a:r>
              <a:rPr lang="en-IN" sz="1741" dirty="0"/>
              <a:t>			</a:t>
            </a:r>
            <a:r>
              <a:rPr lang="en-IN" sz="6000" dirty="0">
                <a:solidFill>
                  <a:srgbClr val="FF0000"/>
                </a:solidFill>
              </a:rPr>
              <a:t>Begin with two clusters {(8,4)} and {(24,4)} with the centroids</a:t>
            </a:r>
          </a:p>
          <a:p>
            <a:pPr marL="0" indent="0">
              <a:buNone/>
            </a:pPr>
            <a:r>
              <a:rPr lang="en-IN" sz="6000" dirty="0">
                <a:solidFill>
                  <a:srgbClr val="FF0000"/>
                </a:solidFill>
              </a:rPr>
              <a:t>				(8,4) and (24,4)</a:t>
            </a:r>
          </a:p>
          <a:p>
            <a:pPr marL="0" indent="0">
              <a:buNone/>
            </a:pPr>
            <a:r>
              <a:rPr lang="en-IN" sz="6000" dirty="0"/>
              <a:t>				</a:t>
            </a:r>
          </a:p>
          <a:p>
            <a:pPr marL="0" indent="0">
              <a:buNone/>
            </a:pPr>
            <a:r>
              <a:rPr lang="en-IN" sz="6000" dirty="0"/>
              <a:t>				For each remaining samples, </a:t>
            </a:r>
          </a:p>
          <a:p>
            <a:pPr marL="0" indent="0">
              <a:buNone/>
            </a:pPr>
            <a:r>
              <a:rPr lang="en-IN" sz="6000" dirty="0"/>
              <a:t>                                                                      find the nearest centroid and put it in that cluster.                                                                         </a:t>
            </a:r>
          </a:p>
          <a:p>
            <a:pPr marL="0" indent="0">
              <a:buNone/>
            </a:pPr>
            <a:r>
              <a:rPr lang="en-IN" sz="6000" dirty="0"/>
              <a:t>				Then re-compute the centroid of the cluster.</a:t>
            </a:r>
          </a:p>
          <a:p>
            <a:pPr marL="0" indent="0">
              <a:buNone/>
            </a:pPr>
            <a:r>
              <a:rPr lang="en-IN" sz="6000" dirty="0"/>
              <a:t>				</a:t>
            </a:r>
          </a:p>
          <a:p>
            <a:pPr marL="0" indent="0">
              <a:buNone/>
            </a:pPr>
            <a:r>
              <a:rPr lang="en-IN" sz="6000" dirty="0"/>
              <a:t>				</a:t>
            </a:r>
            <a:r>
              <a:rPr lang="en-IN" sz="6000" dirty="0">
                <a:solidFill>
                  <a:srgbClr val="FF0000"/>
                </a:solidFill>
              </a:rPr>
              <a:t>The next sample (15,8) is closer to (8,4) so it joins  the cluster {(8,4)}. </a:t>
            </a:r>
          </a:p>
          <a:p>
            <a:pPr marL="0" indent="0">
              <a:buNone/>
            </a:pPr>
            <a:r>
              <a:rPr lang="en-IN" sz="6000" dirty="0">
                <a:solidFill>
                  <a:srgbClr val="FF0000"/>
                </a:solidFill>
              </a:rPr>
              <a:t>				The centroid of the first cluster is updated to (11.5,6).</a:t>
            </a:r>
          </a:p>
          <a:p>
            <a:pPr marL="0" indent="0">
              <a:buNone/>
            </a:pPr>
            <a:r>
              <a:rPr lang="en-IN" sz="6000" dirty="0">
                <a:solidFill>
                  <a:srgbClr val="FF0000"/>
                </a:solidFill>
              </a:rPr>
              <a:t>					(8+15)/2 = 11.5  and (4+8)/2 = 6</a:t>
            </a:r>
            <a:r>
              <a:rPr lang="en-IN" sz="6000" dirty="0"/>
              <a:t>.</a:t>
            </a:r>
          </a:p>
          <a:p>
            <a:pPr marL="0" indent="0">
              <a:buNone/>
            </a:pPr>
            <a:r>
              <a:rPr lang="en-IN" sz="6000" dirty="0"/>
              <a:t>				</a:t>
            </a:r>
          </a:p>
          <a:p>
            <a:pPr marL="0" indent="0">
              <a:buNone/>
            </a:pPr>
            <a:r>
              <a:rPr lang="en-IN" sz="6000" dirty="0"/>
              <a:t>				The next sample is (4,4) is nearest to the centroid (11.5,6) so it joins the </a:t>
            </a:r>
          </a:p>
          <a:p>
            <a:pPr marL="0" indent="0">
              <a:buNone/>
            </a:pPr>
            <a:r>
              <a:rPr lang="en-IN" sz="6000" dirty="0"/>
              <a:t>				cluster {(8,4),(15,8),(4,4)}.</a:t>
            </a:r>
          </a:p>
          <a:p>
            <a:pPr marL="0" indent="0">
              <a:buNone/>
            </a:pPr>
            <a:r>
              <a:rPr lang="en-IN" sz="6000" dirty="0"/>
              <a:t>				Now the new centroid of the cluster is (9,5.3)</a:t>
            </a:r>
          </a:p>
          <a:p>
            <a:pPr marL="0" indent="0">
              <a:buNone/>
            </a:pPr>
            <a:r>
              <a:rPr lang="en-IN" sz="3700" dirty="0"/>
              <a:t>				</a:t>
            </a:r>
          </a:p>
          <a:p>
            <a:pPr marL="0" indent="0">
              <a:buNone/>
            </a:pPr>
            <a:r>
              <a:rPr lang="en-IN" sz="6400" dirty="0">
                <a:solidFill>
                  <a:srgbClr val="FF0000"/>
                </a:solidFill>
              </a:rPr>
              <a:t>The next sample (24,12) is closer to centroid (24,4) and joins the cluster {(24,4),(24,12)}.</a:t>
            </a:r>
          </a:p>
          <a:p>
            <a:pPr marL="0" indent="0">
              <a:buNone/>
            </a:pPr>
            <a:r>
              <a:rPr lang="en-IN" sz="6400" dirty="0">
                <a:solidFill>
                  <a:srgbClr val="FF0000"/>
                </a:solidFill>
              </a:rPr>
              <a:t>Now the new centroid of the second cluster is updated to (24,8).</a:t>
            </a:r>
          </a:p>
          <a:p>
            <a:pPr marL="0" indent="0">
              <a:buNone/>
            </a:pPr>
            <a:r>
              <a:rPr lang="en-IN" sz="6400" dirty="0">
                <a:solidFill>
                  <a:srgbClr val="FF0000"/>
                </a:solidFill>
              </a:rPr>
              <a:t>At this point step1 is completed.</a:t>
            </a:r>
          </a:p>
          <a:p>
            <a:pPr marL="0" indent="0">
              <a:buNone/>
            </a:pPr>
            <a:endParaRPr lang="en-IN" sz="3700" dirty="0"/>
          </a:p>
          <a:p>
            <a:pPr marL="0" indent="0">
              <a:buNone/>
            </a:pPr>
            <a:endParaRPr lang="en-IN" sz="1741"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13729"/>
            <a:ext cx="2013735" cy="3030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3978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320" y="1556792"/>
            <a:ext cx="8399359" cy="4349544"/>
          </a:xfrm>
        </p:spPr>
        <p:txBody>
          <a:bodyPr>
            <a:normAutofit/>
          </a:bodyPr>
          <a:lstStyle/>
          <a:p>
            <a:pPr marL="0" indent="0">
              <a:buNone/>
            </a:pPr>
            <a:r>
              <a:rPr lang="en-IN" sz="1741" dirty="0"/>
              <a:t>For step2 examine the samples one by one and put each sample in the identified  with the nearest cluster centroid. </a:t>
            </a:r>
          </a:p>
          <a:p>
            <a:pPr marL="0" indent="0">
              <a:buNone/>
            </a:pPr>
            <a:endParaRPr lang="en-IN" sz="1741" dirty="0"/>
          </a:p>
        </p:txBody>
      </p:sp>
      <p:graphicFrame>
        <p:nvGraphicFramePr>
          <p:cNvPr id="4" name="Table 3"/>
          <p:cNvGraphicFramePr>
            <a:graphicFrameLocks noGrp="1"/>
          </p:cNvGraphicFramePr>
          <p:nvPr>
            <p:extLst>
              <p:ext uri="{D42A27DB-BD31-4B8C-83A1-F6EECF244321}">
                <p14:modId xmlns:p14="http://schemas.microsoft.com/office/powerpoint/2010/main" val="3664348117"/>
              </p:ext>
            </p:extLst>
          </p:nvPr>
        </p:nvGraphicFramePr>
        <p:xfrm>
          <a:off x="1514947" y="2336356"/>
          <a:ext cx="5289301" cy="2540167"/>
        </p:xfrm>
        <a:graphic>
          <a:graphicData uri="http://schemas.openxmlformats.org/drawingml/2006/table">
            <a:tbl>
              <a:tblPr firstRow="1" bandRow="1">
                <a:tableStyleId>{0505E3EF-67EA-436B-97B2-0124C06EBD24}</a:tableStyleId>
              </a:tblPr>
              <a:tblGrid>
                <a:gridCol w="1202114">
                  <a:extLst>
                    <a:ext uri="{9D8B030D-6E8A-4147-A177-3AD203B41FA5}">
                      <a16:colId xmlns:a16="http://schemas.microsoft.com/office/drawing/2014/main" val="20000"/>
                    </a:ext>
                  </a:extLst>
                </a:gridCol>
                <a:gridCol w="2003524">
                  <a:extLst>
                    <a:ext uri="{9D8B030D-6E8A-4147-A177-3AD203B41FA5}">
                      <a16:colId xmlns:a16="http://schemas.microsoft.com/office/drawing/2014/main" val="20001"/>
                    </a:ext>
                  </a:extLst>
                </a:gridCol>
                <a:gridCol w="2083663">
                  <a:extLst>
                    <a:ext uri="{9D8B030D-6E8A-4147-A177-3AD203B41FA5}">
                      <a16:colId xmlns:a16="http://schemas.microsoft.com/office/drawing/2014/main" val="20002"/>
                    </a:ext>
                  </a:extLst>
                </a:gridCol>
              </a:tblGrid>
              <a:tr h="582965">
                <a:tc>
                  <a:txBody>
                    <a:bodyPr/>
                    <a:lstStyle/>
                    <a:p>
                      <a:r>
                        <a:rPr lang="en-IN" sz="2000" dirty="0"/>
                        <a:t>Sample</a:t>
                      </a:r>
                    </a:p>
                  </a:txBody>
                  <a:tcPr marL="66351" marR="66351" marT="33176" marB="33176"/>
                </a:tc>
                <a:tc>
                  <a:txBody>
                    <a:bodyPr/>
                    <a:lstStyle/>
                    <a:p>
                      <a:r>
                        <a:rPr lang="en-IN" sz="2000" dirty="0"/>
                        <a:t>Distance</a:t>
                      </a:r>
                      <a:r>
                        <a:rPr lang="en-IN" sz="2000" baseline="0" dirty="0"/>
                        <a:t> to centroid (9,5.3)</a:t>
                      </a:r>
                      <a:endParaRPr lang="en-IN" sz="2000" dirty="0"/>
                    </a:p>
                  </a:txBody>
                  <a:tcPr marL="66351" marR="66351" marT="33176" marB="33176"/>
                </a:tc>
                <a:tc>
                  <a:txBody>
                    <a:bodyPr/>
                    <a:lstStyle/>
                    <a:p>
                      <a:r>
                        <a:rPr lang="en-IN" sz="2000" dirty="0"/>
                        <a:t>Distance</a:t>
                      </a:r>
                      <a:r>
                        <a:rPr lang="en-IN" sz="2000" baseline="0" dirty="0"/>
                        <a:t> to centroid  (24,8)</a:t>
                      </a:r>
                      <a:endParaRPr lang="en-IN" sz="2000" dirty="0"/>
                    </a:p>
                  </a:txBody>
                  <a:tcPr marL="66351" marR="66351" marT="33176" marB="33176"/>
                </a:tc>
                <a:extLst>
                  <a:ext uri="{0D108BD9-81ED-4DB2-BD59-A6C34878D82A}">
                    <a16:rowId xmlns:a16="http://schemas.microsoft.com/office/drawing/2014/main" val="10000"/>
                  </a:ext>
                </a:extLst>
              </a:tr>
              <a:tr h="372843">
                <a:tc>
                  <a:txBody>
                    <a:bodyPr/>
                    <a:lstStyle/>
                    <a:p>
                      <a:r>
                        <a:rPr lang="en-IN" sz="2000" dirty="0">
                          <a:solidFill>
                            <a:srgbClr val="FF0000"/>
                          </a:solidFill>
                        </a:rPr>
                        <a:t>(8,4)</a:t>
                      </a:r>
                    </a:p>
                  </a:txBody>
                  <a:tcPr marL="66351" marR="66351" marT="33176" marB="33176"/>
                </a:tc>
                <a:tc>
                  <a:txBody>
                    <a:bodyPr/>
                    <a:lstStyle/>
                    <a:p>
                      <a:r>
                        <a:rPr lang="en-IN" sz="2000" dirty="0">
                          <a:solidFill>
                            <a:srgbClr val="FF0000"/>
                          </a:solidFill>
                        </a:rPr>
                        <a:t>1.6</a:t>
                      </a:r>
                    </a:p>
                  </a:txBody>
                  <a:tcPr marL="66351" marR="66351" marT="33176" marB="33176"/>
                </a:tc>
                <a:tc>
                  <a:txBody>
                    <a:bodyPr/>
                    <a:lstStyle/>
                    <a:p>
                      <a:r>
                        <a:rPr lang="en-IN" sz="2000" dirty="0"/>
                        <a:t>16.5</a:t>
                      </a:r>
                    </a:p>
                  </a:txBody>
                  <a:tcPr marL="66351" marR="66351" marT="33176" marB="33176"/>
                </a:tc>
                <a:extLst>
                  <a:ext uri="{0D108BD9-81ED-4DB2-BD59-A6C34878D82A}">
                    <a16:rowId xmlns:a16="http://schemas.microsoft.com/office/drawing/2014/main" val="10001"/>
                  </a:ext>
                </a:extLst>
              </a:tr>
              <a:tr h="372843">
                <a:tc>
                  <a:txBody>
                    <a:bodyPr/>
                    <a:lstStyle/>
                    <a:p>
                      <a:r>
                        <a:rPr lang="en-IN" sz="2000" dirty="0">
                          <a:solidFill>
                            <a:srgbClr val="0070C0"/>
                          </a:solidFill>
                        </a:rPr>
                        <a:t>(24,4)</a:t>
                      </a:r>
                    </a:p>
                  </a:txBody>
                  <a:tcPr marL="66351" marR="66351" marT="33176" marB="33176"/>
                </a:tc>
                <a:tc>
                  <a:txBody>
                    <a:bodyPr/>
                    <a:lstStyle/>
                    <a:p>
                      <a:r>
                        <a:rPr lang="en-IN" sz="2000" dirty="0"/>
                        <a:t>15.1</a:t>
                      </a:r>
                    </a:p>
                  </a:txBody>
                  <a:tcPr marL="66351" marR="66351" marT="33176" marB="33176"/>
                </a:tc>
                <a:tc>
                  <a:txBody>
                    <a:bodyPr/>
                    <a:lstStyle/>
                    <a:p>
                      <a:r>
                        <a:rPr lang="en-IN" sz="2000" dirty="0">
                          <a:solidFill>
                            <a:srgbClr val="0070C0"/>
                          </a:solidFill>
                        </a:rPr>
                        <a:t>4.0</a:t>
                      </a:r>
                    </a:p>
                  </a:txBody>
                  <a:tcPr marL="66351" marR="66351" marT="33176" marB="33176"/>
                </a:tc>
                <a:extLst>
                  <a:ext uri="{0D108BD9-81ED-4DB2-BD59-A6C34878D82A}">
                    <a16:rowId xmlns:a16="http://schemas.microsoft.com/office/drawing/2014/main" val="10002"/>
                  </a:ext>
                </a:extLst>
              </a:tr>
              <a:tr h="372843">
                <a:tc>
                  <a:txBody>
                    <a:bodyPr/>
                    <a:lstStyle/>
                    <a:p>
                      <a:r>
                        <a:rPr lang="en-IN" sz="2000" dirty="0">
                          <a:solidFill>
                            <a:srgbClr val="FF0000"/>
                          </a:solidFill>
                        </a:rPr>
                        <a:t>(15,8)</a:t>
                      </a:r>
                    </a:p>
                  </a:txBody>
                  <a:tcPr marL="66351" marR="66351" marT="33176" marB="33176"/>
                </a:tc>
                <a:tc>
                  <a:txBody>
                    <a:bodyPr/>
                    <a:lstStyle/>
                    <a:p>
                      <a:r>
                        <a:rPr lang="en-IN" sz="2000" dirty="0">
                          <a:solidFill>
                            <a:srgbClr val="FF0000"/>
                          </a:solidFill>
                        </a:rPr>
                        <a:t>6.6</a:t>
                      </a:r>
                    </a:p>
                  </a:txBody>
                  <a:tcPr marL="66351" marR="66351" marT="33176" marB="33176"/>
                </a:tc>
                <a:tc>
                  <a:txBody>
                    <a:bodyPr/>
                    <a:lstStyle/>
                    <a:p>
                      <a:r>
                        <a:rPr lang="en-IN" sz="2000" dirty="0"/>
                        <a:t>9.0</a:t>
                      </a:r>
                    </a:p>
                  </a:txBody>
                  <a:tcPr marL="66351" marR="66351" marT="33176" marB="33176"/>
                </a:tc>
                <a:extLst>
                  <a:ext uri="{0D108BD9-81ED-4DB2-BD59-A6C34878D82A}">
                    <a16:rowId xmlns:a16="http://schemas.microsoft.com/office/drawing/2014/main" val="10003"/>
                  </a:ext>
                </a:extLst>
              </a:tr>
              <a:tr h="372843">
                <a:tc>
                  <a:txBody>
                    <a:bodyPr/>
                    <a:lstStyle/>
                    <a:p>
                      <a:r>
                        <a:rPr lang="en-IN" sz="2000" dirty="0">
                          <a:solidFill>
                            <a:srgbClr val="FF0000"/>
                          </a:solidFill>
                        </a:rPr>
                        <a:t>(4,4)</a:t>
                      </a:r>
                    </a:p>
                  </a:txBody>
                  <a:tcPr marL="66351" marR="66351" marT="33176" marB="33176"/>
                </a:tc>
                <a:tc>
                  <a:txBody>
                    <a:bodyPr/>
                    <a:lstStyle/>
                    <a:p>
                      <a:r>
                        <a:rPr lang="en-IN" sz="2000" dirty="0">
                          <a:solidFill>
                            <a:srgbClr val="FF0000"/>
                          </a:solidFill>
                        </a:rPr>
                        <a:t>6.6</a:t>
                      </a:r>
                    </a:p>
                  </a:txBody>
                  <a:tcPr marL="66351" marR="66351" marT="33176" marB="33176"/>
                </a:tc>
                <a:tc>
                  <a:txBody>
                    <a:bodyPr/>
                    <a:lstStyle/>
                    <a:p>
                      <a:r>
                        <a:rPr lang="en-IN" sz="2000" dirty="0"/>
                        <a:t>40.0</a:t>
                      </a:r>
                    </a:p>
                  </a:txBody>
                  <a:tcPr marL="66351" marR="66351" marT="33176" marB="33176"/>
                </a:tc>
                <a:extLst>
                  <a:ext uri="{0D108BD9-81ED-4DB2-BD59-A6C34878D82A}">
                    <a16:rowId xmlns:a16="http://schemas.microsoft.com/office/drawing/2014/main" val="10004"/>
                  </a:ext>
                </a:extLst>
              </a:tr>
              <a:tr h="372843">
                <a:tc>
                  <a:txBody>
                    <a:bodyPr/>
                    <a:lstStyle/>
                    <a:p>
                      <a:r>
                        <a:rPr lang="en-IN" sz="2000" dirty="0">
                          <a:solidFill>
                            <a:srgbClr val="0070C0"/>
                          </a:solidFill>
                        </a:rPr>
                        <a:t>(24,12)</a:t>
                      </a:r>
                    </a:p>
                  </a:txBody>
                  <a:tcPr marL="66351" marR="66351" marT="33176" marB="33176"/>
                </a:tc>
                <a:tc>
                  <a:txBody>
                    <a:bodyPr/>
                    <a:lstStyle/>
                    <a:p>
                      <a:r>
                        <a:rPr lang="en-IN" sz="2000" dirty="0"/>
                        <a:t>16.4</a:t>
                      </a:r>
                    </a:p>
                  </a:txBody>
                  <a:tcPr marL="66351" marR="66351" marT="33176" marB="33176"/>
                </a:tc>
                <a:tc>
                  <a:txBody>
                    <a:bodyPr/>
                    <a:lstStyle/>
                    <a:p>
                      <a:r>
                        <a:rPr lang="en-IN" sz="2000" dirty="0">
                          <a:solidFill>
                            <a:srgbClr val="0070C0"/>
                          </a:solidFill>
                        </a:rPr>
                        <a:t>4.0</a:t>
                      </a:r>
                    </a:p>
                  </a:txBody>
                  <a:tcPr marL="66351" marR="66351" marT="33176" marB="33176"/>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937EAC1F-5E40-4F4B-979D-F6301772F188}"/>
              </a:ext>
            </a:extLst>
          </p:cNvPr>
          <p:cNvSpPr txBox="1"/>
          <p:nvPr/>
        </p:nvSpPr>
        <p:spPr>
          <a:xfrm>
            <a:off x="1750462" y="5003928"/>
            <a:ext cx="4441310" cy="807016"/>
          </a:xfrm>
          <a:prstGeom prst="rect">
            <a:avLst/>
          </a:prstGeom>
          <a:noFill/>
        </p:spPr>
        <p:txBody>
          <a:bodyPr wrap="square" rtlCol="0">
            <a:spAutoFit/>
          </a:bodyPr>
          <a:lstStyle/>
          <a:p>
            <a:r>
              <a:rPr lang="en-US" sz="2322" dirty="0"/>
              <a:t>Example:  Sqrt ( square of (9-8) + square of (4-5.3) = 1.6</a:t>
            </a:r>
            <a:endParaRPr lang="en-IN" sz="2322" dirty="0"/>
          </a:p>
        </p:txBody>
      </p:sp>
    </p:spTree>
    <p:extLst>
      <p:ext uri="{BB962C8B-B14F-4D97-AF65-F5344CB8AC3E}">
        <p14:creationId xmlns:p14="http://schemas.microsoft.com/office/powerpoint/2010/main" val="306902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E7EB-7FF7-4CBF-B411-CDC631EEA448}"/>
              </a:ext>
            </a:extLst>
          </p:cNvPr>
          <p:cNvSpPr>
            <a:spLocks noGrp="1"/>
          </p:cNvSpPr>
          <p:nvPr>
            <p:ph type="title"/>
          </p:nvPr>
        </p:nvSpPr>
        <p:spPr/>
        <p:txBody>
          <a:bodyPr/>
          <a:lstStyle/>
          <a:p>
            <a:r>
              <a:rPr lang="en-US" dirty="0"/>
              <a:t>Final clusters of K-Means algorithms</a:t>
            </a:r>
            <a:endParaRPr lang="en-IN" dirty="0"/>
          </a:p>
        </p:txBody>
      </p:sp>
      <p:sp>
        <p:nvSpPr>
          <p:cNvPr id="3" name="Content Placeholder 2">
            <a:extLst>
              <a:ext uri="{FF2B5EF4-FFF2-40B4-BE49-F238E27FC236}">
                <a16:creationId xmlns:a16="http://schemas.microsoft.com/office/drawing/2014/main" id="{D50C9C94-5245-4908-A22E-DC8FC6534ABE}"/>
              </a:ext>
            </a:extLst>
          </p:cNvPr>
          <p:cNvSpPr>
            <a:spLocks noGrp="1"/>
          </p:cNvSpPr>
          <p:nvPr>
            <p:ph idx="1"/>
          </p:nvPr>
        </p:nvSpPr>
        <p:spPr/>
        <p:txBody>
          <a:bodyPr/>
          <a:lstStyle/>
          <a:p>
            <a:r>
              <a:rPr lang="en-IN" dirty="0"/>
              <a:t>So the new clusters are :</a:t>
            </a:r>
          </a:p>
          <a:p>
            <a:r>
              <a:rPr lang="en-IN" dirty="0">
                <a:solidFill>
                  <a:srgbClr val="FF0000"/>
                </a:solidFill>
              </a:rPr>
              <a:t>C1 = { (8,4), (15,8), (4,4) }</a:t>
            </a:r>
          </a:p>
          <a:p>
            <a:r>
              <a:rPr lang="en-IN" dirty="0">
                <a:solidFill>
                  <a:srgbClr val="0070C0"/>
                </a:solidFill>
              </a:rPr>
              <a:t>C2 = { (24,4), (24,12) }</a:t>
            </a:r>
          </a:p>
          <a:p>
            <a:endParaRPr lang="en-IN" dirty="0">
              <a:solidFill>
                <a:srgbClr val="0070C0"/>
              </a:solidFill>
            </a:endParaRPr>
          </a:p>
          <a:p>
            <a:r>
              <a:rPr lang="en-IN" dirty="0">
                <a:solidFill>
                  <a:srgbClr val="0070C0"/>
                </a:solidFill>
              </a:rPr>
              <a:t>K-Means algorithms ends.</a:t>
            </a:r>
          </a:p>
        </p:txBody>
      </p:sp>
    </p:spTree>
    <p:extLst>
      <p:ext uri="{BB962C8B-B14F-4D97-AF65-F5344CB8AC3E}">
        <p14:creationId xmlns:p14="http://schemas.microsoft.com/office/powerpoint/2010/main" val="400876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A2AED6-4F37-7875-F10C-3E3CB5EE2637}"/>
              </a:ext>
            </a:extLst>
          </p:cNvPr>
          <p:cNvSpPr>
            <a:spLocks noGrp="1"/>
          </p:cNvSpPr>
          <p:nvPr>
            <p:ph type="sldNum" sz="quarter" idx="12"/>
          </p:nvPr>
        </p:nvSpPr>
        <p:spPr/>
        <p:txBody>
          <a:bodyPr/>
          <a:lstStyle/>
          <a:p>
            <a:fld id="{1895849B-5B8D-4701-B904-178A9E77F54C}" type="slidenum">
              <a:rPr lang="tr-TR" smtClean="0"/>
              <a:pPr/>
              <a:t>89</a:t>
            </a:fld>
            <a:endParaRPr lang="tr-TR"/>
          </a:p>
        </p:txBody>
      </p:sp>
      <p:sp>
        <p:nvSpPr>
          <p:cNvPr id="4" name="TextBox 3">
            <a:extLst>
              <a:ext uri="{FF2B5EF4-FFF2-40B4-BE49-F238E27FC236}">
                <a16:creationId xmlns:a16="http://schemas.microsoft.com/office/drawing/2014/main" id="{18A1DA27-F1CB-2069-381B-218055F785DB}"/>
              </a:ext>
            </a:extLst>
          </p:cNvPr>
          <p:cNvSpPr txBox="1"/>
          <p:nvPr/>
        </p:nvSpPr>
        <p:spPr>
          <a:xfrm>
            <a:off x="533400" y="260648"/>
            <a:ext cx="8503096" cy="426207"/>
          </a:xfrm>
          <a:prstGeom prst="rect">
            <a:avLst/>
          </a:prstGeom>
          <a:noFill/>
        </p:spPr>
        <p:txBody>
          <a:bodyPr wrap="square">
            <a:spAutoFit/>
          </a:bodyPr>
          <a:lstStyle/>
          <a:p>
            <a:pPr marL="0" marR="0">
              <a:lnSpc>
                <a:spcPts val="2453"/>
              </a:lnSpc>
              <a:spcBef>
                <a:spcPts val="449"/>
              </a:spcBef>
              <a:spcAft>
                <a:spcPts val="0"/>
              </a:spcAft>
            </a:pPr>
            <a:r>
              <a:rPr lang="en-US" sz="3200" b="1" dirty="0">
                <a:solidFill>
                  <a:srgbClr val="002060"/>
                </a:solidFill>
                <a:latin typeface="Arial"/>
                <a:cs typeface="Arial"/>
              </a:rPr>
              <a:t>Graphical Illustration : K-Means Clustering</a:t>
            </a:r>
          </a:p>
        </p:txBody>
      </p:sp>
      <p:pic>
        <p:nvPicPr>
          <p:cNvPr id="6" name="Picture 5">
            <a:extLst>
              <a:ext uri="{FF2B5EF4-FFF2-40B4-BE49-F238E27FC236}">
                <a16:creationId xmlns:a16="http://schemas.microsoft.com/office/drawing/2014/main" id="{E0EF8399-9A94-A42B-697B-36B4564C02FD}"/>
              </a:ext>
            </a:extLst>
          </p:cNvPr>
          <p:cNvPicPr>
            <a:picLocks noChangeAspect="1"/>
          </p:cNvPicPr>
          <p:nvPr/>
        </p:nvPicPr>
        <p:blipFill>
          <a:blip r:embed="rId2"/>
          <a:srcRect t="12329"/>
          <a:stretch/>
        </p:blipFill>
        <p:spPr>
          <a:xfrm>
            <a:off x="599770" y="1412776"/>
            <a:ext cx="7625868" cy="5029428"/>
          </a:xfrm>
          <a:prstGeom prst="rect">
            <a:avLst/>
          </a:prstGeom>
        </p:spPr>
      </p:pic>
    </p:spTree>
    <p:extLst>
      <p:ext uri="{BB962C8B-B14F-4D97-AF65-F5344CB8AC3E}">
        <p14:creationId xmlns:p14="http://schemas.microsoft.com/office/powerpoint/2010/main" val="314195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30DB-330E-40C7-8AA3-B96D642A463B}"/>
              </a:ext>
            </a:extLst>
          </p:cNvPr>
          <p:cNvSpPr>
            <a:spLocks noGrp="1"/>
          </p:cNvSpPr>
          <p:nvPr>
            <p:ph type="title"/>
          </p:nvPr>
        </p:nvSpPr>
        <p:spPr/>
        <p:txBody>
          <a:bodyPr/>
          <a:lstStyle/>
          <a:p>
            <a:r>
              <a:rPr lang="en-IN" dirty="0"/>
              <a:t>Acknowledgement:</a:t>
            </a:r>
          </a:p>
        </p:txBody>
      </p:sp>
      <p:sp>
        <p:nvSpPr>
          <p:cNvPr id="3" name="Slide Number Placeholder 2">
            <a:extLst>
              <a:ext uri="{FF2B5EF4-FFF2-40B4-BE49-F238E27FC236}">
                <a16:creationId xmlns:a16="http://schemas.microsoft.com/office/drawing/2014/main" id="{7A0ADC3B-F841-4538-ACD9-1F715BC21FF1}"/>
              </a:ext>
            </a:extLst>
          </p:cNvPr>
          <p:cNvSpPr>
            <a:spLocks noGrp="1"/>
          </p:cNvSpPr>
          <p:nvPr>
            <p:ph type="sldNum" sz="quarter" idx="12"/>
          </p:nvPr>
        </p:nvSpPr>
        <p:spPr/>
        <p:txBody>
          <a:bodyPr>
            <a:normAutofit fontScale="85000" lnSpcReduction="20000"/>
          </a:bodyPr>
          <a:lstStyle/>
          <a:p>
            <a:fld id="{6DF4C409-C017-451C-B236-E185BBA6E0E4}" type="slidenum">
              <a:rPr lang="tr-TR" smtClean="0"/>
              <a:pPr/>
              <a:t>9</a:t>
            </a:fld>
            <a:endParaRPr lang="tr-TR" dirty="0"/>
          </a:p>
        </p:txBody>
      </p:sp>
      <p:sp>
        <p:nvSpPr>
          <p:cNvPr id="4" name="Content Placeholder 3">
            <a:extLst>
              <a:ext uri="{FF2B5EF4-FFF2-40B4-BE49-F238E27FC236}">
                <a16:creationId xmlns:a16="http://schemas.microsoft.com/office/drawing/2014/main" id="{CE3AAB78-D403-42F2-A2BB-DFFDCFEE2342}"/>
              </a:ext>
            </a:extLst>
          </p:cNvPr>
          <p:cNvSpPr>
            <a:spLocks noGrp="1"/>
          </p:cNvSpPr>
          <p:nvPr>
            <p:ph sz="quarter" idx="1"/>
          </p:nvPr>
        </p:nvSpPr>
        <p:spPr/>
        <p:txBody>
          <a:bodyPr/>
          <a:lstStyle/>
          <a:p>
            <a:r>
              <a:rPr lang="en-US" sz="3200" b="0" i="0" dirty="0">
                <a:solidFill>
                  <a:srgbClr val="000000"/>
                </a:solidFill>
                <a:effectLst/>
                <a:latin typeface="Bodoni MT" panose="02070603080606020203" pitchFamily="18" charset="0"/>
              </a:rPr>
              <a:t> </a:t>
            </a:r>
            <a:r>
              <a:rPr lang="en-US" sz="3200" b="0" i="0" dirty="0">
                <a:solidFill>
                  <a:srgbClr val="000000"/>
                </a:solidFill>
                <a:effectLst/>
                <a:latin typeface="Times New Roman" panose="02020603050405020304" pitchFamily="18" charset="0"/>
              </a:rPr>
              <a:t>Material is based on </a:t>
            </a:r>
            <a:r>
              <a:rPr lang="en-US" sz="3200" b="0" i="1" dirty="0">
                <a:solidFill>
                  <a:srgbClr val="000000"/>
                </a:solidFill>
                <a:effectLst/>
                <a:latin typeface="Times New Roman" panose="02020603050405020304" pitchFamily="18" charset="0"/>
              </a:rPr>
              <a:t>Text Book: Deep Learning by Ian Good fellow, </a:t>
            </a:r>
            <a:r>
              <a:rPr lang="en-US" sz="3200" b="0" i="1" dirty="0" err="1">
                <a:solidFill>
                  <a:srgbClr val="000000"/>
                </a:solidFill>
                <a:effectLst/>
                <a:latin typeface="Times New Roman" panose="02020603050405020304" pitchFamily="18" charset="0"/>
              </a:rPr>
              <a:t>Yashua</a:t>
            </a:r>
            <a:r>
              <a:rPr lang="en-US" sz="3200" b="0" i="1" dirty="0">
                <a:solidFill>
                  <a:srgbClr val="000000"/>
                </a:solidFill>
                <a:effectLst/>
                <a:latin typeface="Times New Roman" panose="02020603050405020304" pitchFamily="18" charset="0"/>
              </a:rPr>
              <a:t> </a:t>
            </a:r>
            <a:r>
              <a:rPr lang="en-US" sz="3200" b="0" i="1" dirty="0" err="1">
                <a:solidFill>
                  <a:srgbClr val="000000"/>
                </a:solidFill>
                <a:effectLst/>
                <a:latin typeface="Times New Roman" panose="02020603050405020304" pitchFamily="18" charset="0"/>
              </a:rPr>
              <a:t>Bengio</a:t>
            </a:r>
            <a:r>
              <a:rPr lang="en-US" sz="3200" b="0" i="1" dirty="0">
                <a:solidFill>
                  <a:srgbClr val="000000"/>
                </a:solidFill>
                <a:effectLst/>
                <a:latin typeface="Times New Roman" panose="02020603050405020304" pitchFamily="18" charset="0"/>
              </a:rPr>
              <a:t> and Aaron Courville</a:t>
            </a:r>
          </a:p>
          <a:p>
            <a:endParaRPr lang="en-US" sz="3200" i="1" dirty="0">
              <a:solidFill>
                <a:srgbClr val="000000"/>
              </a:solidFill>
              <a:latin typeface="Times New Roman" panose="02020603050405020304" pitchFamily="18" charset="0"/>
            </a:endParaRPr>
          </a:p>
          <a:p>
            <a:r>
              <a:rPr lang="en-US" sz="3200" b="0" i="1" dirty="0">
                <a:solidFill>
                  <a:srgbClr val="000000"/>
                </a:solidFill>
                <a:effectLst/>
                <a:latin typeface="Times New Roman" panose="02020603050405020304" pitchFamily="18" charset="0"/>
              </a:rPr>
              <a:t>Multiple online resources including NPTEL video lectures, are used while preparing the Lecture Notes/ PPT.</a:t>
            </a:r>
          </a:p>
          <a:p>
            <a:endParaRPr lang="en-US" sz="3200" b="0" i="1" dirty="0">
              <a:solidFill>
                <a:srgbClr val="000000"/>
              </a:solidFill>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2393204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406C9-C361-7C09-8982-2885C75F716F}"/>
              </a:ext>
            </a:extLst>
          </p:cNvPr>
          <p:cNvPicPr>
            <a:picLocks noChangeAspect="1"/>
          </p:cNvPicPr>
          <p:nvPr/>
        </p:nvPicPr>
        <p:blipFill>
          <a:blip r:embed="rId2"/>
          <a:stretch>
            <a:fillRect/>
          </a:stretch>
        </p:blipFill>
        <p:spPr>
          <a:xfrm>
            <a:off x="1331640" y="116632"/>
            <a:ext cx="5730231" cy="3774296"/>
          </a:xfrm>
          <a:prstGeom prst="rect">
            <a:avLst/>
          </a:prstGeom>
        </p:spPr>
      </p:pic>
      <p:sp>
        <p:nvSpPr>
          <p:cNvPr id="2" name="Slide Number Placeholder 1">
            <a:extLst>
              <a:ext uri="{FF2B5EF4-FFF2-40B4-BE49-F238E27FC236}">
                <a16:creationId xmlns:a16="http://schemas.microsoft.com/office/drawing/2014/main" id="{7BD20A0F-9965-F1B5-430B-52FB011DC81F}"/>
              </a:ext>
            </a:extLst>
          </p:cNvPr>
          <p:cNvSpPr>
            <a:spLocks noGrp="1"/>
          </p:cNvSpPr>
          <p:nvPr>
            <p:ph type="sldNum" sz="quarter" idx="12"/>
          </p:nvPr>
        </p:nvSpPr>
        <p:spPr/>
        <p:txBody>
          <a:bodyPr/>
          <a:lstStyle/>
          <a:p>
            <a:fld id="{1895849B-5B8D-4701-B904-178A9E77F54C}" type="slidenum">
              <a:rPr lang="tr-TR" smtClean="0"/>
              <a:pPr/>
              <a:t>90</a:t>
            </a:fld>
            <a:endParaRPr lang="tr-TR"/>
          </a:p>
        </p:txBody>
      </p:sp>
      <p:pic>
        <p:nvPicPr>
          <p:cNvPr id="6" name="Picture 5">
            <a:extLst>
              <a:ext uri="{FF2B5EF4-FFF2-40B4-BE49-F238E27FC236}">
                <a16:creationId xmlns:a16="http://schemas.microsoft.com/office/drawing/2014/main" id="{3C85A15D-A51F-B2FC-EA9A-FE903A3E4F0B}"/>
              </a:ext>
            </a:extLst>
          </p:cNvPr>
          <p:cNvPicPr>
            <a:picLocks noChangeAspect="1"/>
          </p:cNvPicPr>
          <p:nvPr/>
        </p:nvPicPr>
        <p:blipFill>
          <a:blip r:embed="rId3"/>
          <a:stretch>
            <a:fillRect/>
          </a:stretch>
        </p:blipFill>
        <p:spPr>
          <a:xfrm>
            <a:off x="1475656" y="3717032"/>
            <a:ext cx="4492989" cy="3024336"/>
          </a:xfrm>
          <a:prstGeom prst="rect">
            <a:avLst/>
          </a:prstGeom>
        </p:spPr>
      </p:pic>
    </p:spTree>
    <p:extLst>
      <p:ext uri="{BB962C8B-B14F-4D97-AF65-F5344CB8AC3E}">
        <p14:creationId xmlns:p14="http://schemas.microsoft.com/office/powerpoint/2010/main" val="2057201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6A518-DF13-909C-8594-824875A38A8B}"/>
              </a:ext>
            </a:extLst>
          </p:cNvPr>
          <p:cNvSpPr>
            <a:spLocks noGrp="1"/>
          </p:cNvSpPr>
          <p:nvPr>
            <p:ph type="title"/>
          </p:nvPr>
        </p:nvSpPr>
        <p:spPr/>
        <p:txBody>
          <a:bodyPr/>
          <a:lstStyle/>
          <a:p>
            <a:r>
              <a:rPr lang="en-US" dirty="0"/>
              <a:t>Dimensionality Reduction</a:t>
            </a:r>
            <a:endParaRPr lang="en-IN" dirty="0"/>
          </a:p>
        </p:txBody>
      </p:sp>
      <p:sp>
        <p:nvSpPr>
          <p:cNvPr id="2" name="Slide Number Placeholder 1">
            <a:extLst>
              <a:ext uri="{FF2B5EF4-FFF2-40B4-BE49-F238E27FC236}">
                <a16:creationId xmlns:a16="http://schemas.microsoft.com/office/drawing/2014/main" id="{0BA8F684-238A-4F87-9006-7E627F93D4D2}"/>
              </a:ext>
            </a:extLst>
          </p:cNvPr>
          <p:cNvSpPr>
            <a:spLocks noGrp="1"/>
          </p:cNvSpPr>
          <p:nvPr>
            <p:ph type="sldNum" sz="quarter" idx="11"/>
          </p:nvPr>
        </p:nvSpPr>
        <p:spPr/>
        <p:txBody>
          <a:bodyPr/>
          <a:lstStyle/>
          <a:p>
            <a:fld id="{1895849B-5B8D-4701-B904-178A9E77F54C}" type="slidenum">
              <a:rPr lang="tr-TR" smtClean="0"/>
              <a:pPr/>
              <a:t>91</a:t>
            </a:fld>
            <a:endParaRPr lang="tr-TR"/>
          </a:p>
        </p:txBody>
      </p:sp>
    </p:spTree>
    <p:extLst>
      <p:ext uri="{BB962C8B-B14F-4D97-AF65-F5344CB8AC3E}">
        <p14:creationId xmlns:p14="http://schemas.microsoft.com/office/powerpoint/2010/main" val="1115469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170F-6C3E-488B-885C-E56605AD3D8E}"/>
              </a:ext>
            </a:extLst>
          </p:cNvPr>
          <p:cNvSpPr>
            <a:spLocks noGrp="1"/>
          </p:cNvSpPr>
          <p:nvPr>
            <p:ph type="title"/>
          </p:nvPr>
        </p:nvSpPr>
        <p:spPr/>
        <p:txBody>
          <a:bodyPr/>
          <a:lstStyle/>
          <a:p>
            <a:r>
              <a:rPr lang="en-US" dirty="0"/>
              <a:t>What is Dimensionality Reduction?</a:t>
            </a:r>
            <a:endParaRPr lang="en-IN" dirty="0"/>
          </a:p>
        </p:txBody>
      </p:sp>
      <p:sp>
        <p:nvSpPr>
          <p:cNvPr id="3" name="Content Placeholder 2">
            <a:extLst>
              <a:ext uri="{FF2B5EF4-FFF2-40B4-BE49-F238E27FC236}">
                <a16:creationId xmlns:a16="http://schemas.microsoft.com/office/drawing/2014/main" id="{FAD46534-FC60-4034-81C4-6B4D33034D7C}"/>
              </a:ext>
            </a:extLst>
          </p:cNvPr>
          <p:cNvSpPr>
            <a:spLocks noGrp="1"/>
          </p:cNvSpPr>
          <p:nvPr>
            <p:ph idx="1"/>
          </p:nvPr>
        </p:nvSpPr>
        <p:spPr>
          <a:xfrm>
            <a:off x="457200" y="2209801"/>
            <a:ext cx="8229600" cy="3322107"/>
          </a:xfrm>
        </p:spPr>
        <p:txBody>
          <a:bodyPr>
            <a:normAutofit fontScale="92500" lnSpcReduction="20000"/>
          </a:bodyPr>
          <a:lstStyle/>
          <a:p>
            <a:pPr algn="just"/>
            <a:r>
              <a:rPr lang="en-US" b="0" i="0" dirty="0">
                <a:solidFill>
                  <a:srgbClr val="FF0000"/>
                </a:solidFill>
                <a:effectLst/>
                <a:latin typeface="inter-regular"/>
              </a:rPr>
              <a:t>The number of input features, variables, or columns present in a given dataset is known as dimensionality, and the process to reduce these features is called dimensionality reduction</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A dataset contains a huge number of input features in various cases, which makes the predictive modeling task more complicated, for such cases, dimensionality reduction techniques are required to use.</a:t>
            </a:r>
          </a:p>
          <a:p>
            <a:pPr marL="0" indent="0">
              <a:buNone/>
            </a:pPr>
            <a:endParaRPr lang="en-IN" dirty="0"/>
          </a:p>
        </p:txBody>
      </p:sp>
    </p:spTree>
    <p:extLst>
      <p:ext uri="{BB962C8B-B14F-4D97-AF65-F5344CB8AC3E}">
        <p14:creationId xmlns:p14="http://schemas.microsoft.com/office/powerpoint/2010/main" val="27556206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DA42-4D3C-4ABB-8BA9-313D9377992D}"/>
              </a:ext>
            </a:extLst>
          </p:cNvPr>
          <p:cNvSpPr>
            <a:spLocks noGrp="1"/>
          </p:cNvSpPr>
          <p:nvPr>
            <p:ph type="title"/>
          </p:nvPr>
        </p:nvSpPr>
        <p:spPr/>
        <p:txBody>
          <a:bodyPr/>
          <a:lstStyle/>
          <a:p>
            <a:r>
              <a:rPr lang="en-US" dirty="0"/>
              <a:t>Dimensionality Reduction…?</a:t>
            </a:r>
            <a:endParaRPr lang="en-IN" dirty="0"/>
          </a:p>
        </p:txBody>
      </p:sp>
      <p:sp>
        <p:nvSpPr>
          <p:cNvPr id="3" name="Content Placeholder 2">
            <a:extLst>
              <a:ext uri="{FF2B5EF4-FFF2-40B4-BE49-F238E27FC236}">
                <a16:creationId xmlns:a16="http://schemas.microsoft.com/office/drawing/2014/main" id="{EC3AB4F6-EEA0-4B36-A1ED-93E77A999E00}"/>
              </a:ext>
            </a:extLst>
          </p:cNvPr>
          <p:cNvSpPr>
            <a:spLocks noGrp="1"/>
          </p:cNvSpPr>
          <p:nvPr>
            <p:ph idx="1"/>
          </p:nvPr>
        </p:nvSpPr>
        <p:spPr>
          <a:xfrm>
            <a:off x="441370" y="1844825"/>
            <a:ext cx="8229600" cy="4608512"/>
          </a:xfrm>
        </p:spPr>
        <p:txBody>
          <a:bodyPr>
            <a:normAutofit/>
          </a:bodyPr>
          <a:lstStyle/>
          <a:p>
            <a:pPr algn="just"/>
            <a:r>
              <a:rPr lang="en-US" sz="2400" dirty="0">
                <a:solidFill>
                  <a:srgbClr val="000000"/>
                </a:solidFill>
                <a:latin typeface="inter-regular"/>
              </a:rPr>
              <a:t>Dimensionality reduction technique can be defined as, "It is a way of converting the higher dimensions dataset into lesser dimensions dataset ensuring that it provides similar information." </a:t>
            </a:r>
          </a:p>
          <a:p>
            <a:pPr algn="just"/>
            <a:endParaRPr lang="en-US" sz="2400" dirty="0">
              <a:solidFill>
                <a:srgbClr val="000000"/>
              </a:solidFill>
              <a:latin typeface="inter-regular"/>
            </a:endParaRPr>
          </a:p>
          <a:p>
            <a:pPr algn="just"/>
            <a:r>
              <a:rPr lang="en-US" sz="2400" dirty="0">
                <a:solidFill>
                  <a:srgbClr val="000000"/>
                </a:solidFill>
                <a:latin typeface="inter-regular"/>
              </a:rPr>
              <a:t>These techniques are widely used in Machine Learning for obtaining a better fit predictive model while solving the classification and regression problems.</a:t>
            </a:r>
          </a:p>
          <a:p>
            <a:pPr algn="just"/>
            <a:endParaRPr lang="en-US" sz="2400" dirty="0">
              <a:solidFill>
                <a:srgbClr val="000000"/>
              </a:solidFill>
              <a:latin typeface="inter-regular"/>
            </a:endParaRPr>
          </a:p>
          <a:p>
            <a:pPr algn="just"/>
            <a:r>
              <a:rPr lang="en-US" sz="2400" dirty="0">
                <a:solidFill>
                  <a:srgbClr val="000000"/>
                </a:solidFill>
                <a:latin typeface="inter-regular"/>
              </a:rPr>
              <a:t>Handling the high-dimensional data is very difficult in practice, commonly known as the curse of dimensionality.</a:t>
            </a:r>
            <a:endParaRPr lang="en-IN" sz="2400" dirty="0">
              <a:solidFill>
                <a:srgbClr val="000000"/>
              </a:solidFill>
              <a:latin typeface="inter-regular"/>
            </a:endParaRPr>
          </a:p>
        </p:txBody>
      </p:sp>
    </p:spTree>
    <p:extLst>
      <p:ext uri="{BB962C8B-B14F-4D97-AF65-F5344CB8AC3E}">
        <p14:creationId xmlns:p14="http://schemas.microsoft.com/office/powerpoint/2010/main" val="1347780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7743-7DB3-4F67-87DD-7415239E5F63}"/>
              </a:ext>
            </a:extLst>
          </p:cNvPr>
          <p:cNvSpPr>
            <a:spLocks noGrp="1"/>
          </p:cNvSpPr>
          <p:nvPr>
            <p:ph type="title"/>
          </p:nvPr>
        </p:nvSpPr>
        <p:spPr/>
        <p:txBody>
          <a:bodyPr>
            <a:normAutofit fontScale="90000"/>
          </a:bodyPr>
          <a:lstStyle/>
          <a:p>
            <a:r>
              <a:rPr lang="en-US" dirty="0"/>
              <a:t>Benefits of Dimensionality Reduction..</a:t>
            </a:r>
            <a:endParaRPr lang="en-IN" dirty="0"/>
          </a:p>
        </p:txBody>
      </p:sp>
      <p:sp>
        <p:nvSpPr>
          <p:cNvPr id="3" name="Content Placeholder 2">
            <a:extLst>
              <a:ext uri="{FF2B5EF4-FFF2-40B4-BE49-F238E27FC236}">
                <a16:creationId xmlns:a16="http://schemas.microsoft.com/office/drawing/2014/main" id="{CBB6C503-61DB-48AF-81A5-57F522036B67}"/>
              </a:ext>
            </a:extLst>
          </p:cNvPr>
          <p:cNvSpPr>
            <a:spLocks noGrp="1"/>
          </p:cNvSpPr>
          <p:nvPr>
            <p:ph idx="1"/>
          </p:nvPr>
        </p:nvSpPr>
        <p:spPr/>
        <p:txBody>
          <a:bodyPr>
            <a:normAutofit/>
          </a:bodyPr>
          <a:lstStyle/>
          <a:p>
            <a:pPr algn="just">
              <a:buFont typeface="Arial" panose="020B0604020202020204" pitchFamily="34" charset="0"/>
              <a:buChar char="•"/>
            </a:pPr>
            <a:r>
              <a:rPr lang="en-US" b="0" i="0" dirty="0">
                <a:solidFill>
                  <a:srgbClr val="000000"/>
                </a:solidFill>
                <a:effectLst/>
                <a:latin typeface="inter-regular"/>
              </a:rPr>
              <a:t>By reducing the dimensions of the features, the space required to store the dataset also gets reduced.</a:t>
            </a:r>
          </a:p>
          <a:p>
            <a:pPr algn="just">
              <a:buFont typeface="Arial" panose="020B0604020202020204" pitchFamily="34" charset="0"/>
              <a:buChar char="•"/>
            </a:pPr>
            <a:r>
              <a:rPr lang="en-US" b="0" i="0" dirty="0">
                <a:solidFill>
                  <a:srgbClr val="FF0000"/>
                </a:solidFill>
                <a:effectLst/>
                <a:latin typeface="inter-regular"/>
              </a:rPr>
              <a:t>Less Computation training time is required for reduced dimensions of features.</a:t>
            </a:r>
          </a:p>
          <a:p>
            <a:pPr algn="just">
              <a:buFont typeface="Arial" panose="020B0604020202020204" pitchFamily="34" charset="0"/>
              <a:buChar char="•"/>
            </a:pPr>
            <a:r>
              <a:rPr lang="en-US" b="0" i="0" dirty="0">
                <a:solidFill>
                  <a:srgbClr val="000000"/>
                </a:solidFill>
                <a:effectLst/>
                <a:latin typeface="inter-regular"/>
              </a:rPr>
              <a:t>Reduced dimensions of features of the dataset help in visualizing the data quickly.</a:t>
            </a:r>
          </a:p>
          <a:p>
            <a:pPr algn="just">
              <a:buFont typeface="Arial" panose="020B0604020202020204" pitchFamily="34" charset="0"/>
              <a:buChar char="•"/>
            </a:pPr>
            <a:r>
              <a:rPr lang="en-US" b="1" i="0" dirty="0">
                <a:solidFill>
                  <a:srgbClr val="FF0000"/>
                </a:solidFill>
                <a:effectLst/>
                <a:latin typeface="inter-bold"/>
              </a:rPr>
              <a:t>I</a:t>
            </a:r>
            <a:r>
              <a:rPr lang="en-US" b="0" i="0" dirty="0">
                <a:solidFill>
                  <a:srgbClr val="FF0000"/>
                </a:solidFill>
                <a:effectLst/>
                <a:latin typeface="inter-regular"/>
              </a:rPr>
              <a:t>t removes the redundant features (if present). </a:t>
            </a:r>
          </a:p>
          <a:p>
            <a:endParaRPr lang="en-IN" dirty="0"/>
          </a:p>
        </p:txBody>
      </p:sp>
    </p:spTree>
    <p:extLst>
      <p:ext uri="{BB962C8B-B14F-4D97-AF65-F5344CB8AC3E}">
        <p14:creationId xmlns:p14="http://schemas.microsoft.com/office/powerpoint/2010/main" val="2446236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B5BB-D0F4-4AF9-9514-703B0E49851E}"/>
              </a:ext>
            </a:extLst>
          </p:cNvPr>
          <p:cNvSpPr>
            <a:spLocks noGrp="1"/>
          </p:cNvSpPr>
          <p:nvPr>
            <p:ph type="title"/>
          </p:nvPr>
        </p:nvSpPr>
        <p:spPr/>
        <p:txBody>
          <a:bodyPr>
            <a:normAutofit fontScale="90000"/>
          </a:bodyPr>
          <a:lstStyle/>
          <a:p>
            <a:r>
              <a:rPr lang="en-US" dirty="0"/>
              <a:t>Two ways of Dimensionality Reduction</a:t>
            </a:r>
            <a:endParaRPr lang="en-IN" dirty="0"/>
          </a:p>
        </p:txBody>
      </p:sp>
      <p:sp>
        <p:nvSpPr>
          <p:cNvPr id="3" name="Content Placeholder 2">
            <a:extLst>
              <a:ext uri="{FF2B5EF4-FFF2-40B4-BE49-F238E27FC236}">
                <a16:creationId xmlns:a16="http://schemas.microsoft.com/office/drawing/2014/main" id="{E85FC6DA-C753-4E14-A492-AB6ED01B8309}"/>
              </a:ext>
            </a:extLst>
          </p:cNvPr>
          <p:cNvSpPr>
            <a:spLocks noGrp="1"/>
          </p:cNvSpPr>
          <p:nvPr>
            <p:ph idx="1"/>
          </p:nvPr>
        </p:nvSpPr>
        <p:spPr/>
        <p:txBody>
          <a:bodyPr/>
          <a:lstStyle/>
          <a:p>
            <a:r>
              <a:rPr lang="en-US" dirty="0"/>
              <a:t>1. Feature Selection</a:t>
            </a:r>
          </a:p>
          <a:p>
            <a:r>
              <a:rPr lang="en-US" dirty="0"/>
              <a:t>2. Feature Extraction</a:t>
            </a:r>
            <a:endParaRPr lang="en-IN" dirty="0"/>
          </a:p>
        </p:txBody>
      </p:sp>
    </p:spTree>
    <p:extLst>
      <p:ext uri="{BB962C8B-B14F-4D97-AF65-F5344CB8AC3E}">
        <p14:creationId xmlns:p14="http://schemas.microsoft.com/office/powerpoint/2010/main" val="1831407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6863-AC08-4961-826A-025C70DA42FA}"/>
              </a:ext>
            </a:extLst>
          </p:cNvPr>
          <p:cNvSpPr>
            <a:spLocks noGrp="1"/>
          </p:cNvSpPr>
          <p:nvPr>
            <p:ph type="title"/>
          </p:nvPr>
        </p:nvSpPr>
        <p:spPr/>
        <p:txBody>
          <a:bodyPr/>
          <a:lstStyle/>
          <a:p>
            <a:r>
              <a:rPr lang="en-US" dirty="0"/>
              <a:t>Feature Selection</a:t>
            </a:r>
            <a:endParaRPr lang="en-IN" dirty="0"/>
          </a:p>
        </p:txBody>
      </p:sp>
      <p:sp>
        <p:nvSpPr>
          <p:cNvPr id="3" name="Content Placeholder 2">
            <a:extLst>
              <a:ext uri="{FF2B5EF4-FFF2-40B4-BE49-F238E27FC236}">
                <a16:creationId xmlns:a16="http://schemas.microsoft.com/office/drawing/2014/main" id="{35ABAD68-E4DE-4409-8B4C-647608505733}"/>
              </a:ext>
            </a:extLst>
          </p:cNvPr>
          <p:cNvSpPr>
            <a:spLocks noGrp="1"/>
          </p:cNvSpPr>
          <p:nvPr>
            <p:ph idx="1"/>
          </p:nvPr>
        </p:nvSpPr>
        <p:spPr/>
        <p:txBody>
          <a:bodyPr/>
          <a:lstStyle/>
          <a:p>
            <a:r>
              <a:rPr lang="en-US" b="0" i="0" dirty="0">
                <a:solidFill>
                  <a:srgbClr val="333333"/>
                </a:solidFill>
                <a:effectLst/>
                <a:latin typeface="inter-regular"/>
              </a:rPr>
              <a:t>Feature selection is the process of selecting the subset of the relevant features and leaving out the irrelevant features present in a dataset to build a model of high accuracy. In other words, it is a way of selecting the optimal features from the input dataset.</a:t>
            </a:r>
            <a:endParaRPr lang="en-IN" dirty="0"/>
          </a:p>
        </p:txBody>
      </p:sp>
    </p:spTree>
    <p:extLst>
      <p:ext uri="{BB962C8B-B14F-4D97-AF65-F5344CB8AC3E}">
        <p14:creationId xmlns:p14="http://schemas.microsoft.com/office/powerpoint/2010/main" val="33437236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2A8F-D099-477D-AD36-0CC743158B19}"/>
              </a:ext>
            </a:extLst>
          </p:cNvPr>
          <p:cNvSpPr>
            <a:spLocks noGrp="1"/>
          </p:cNvSpPr>
          <p:nvPr>
            <p:ph type="title"/>
          </p:nvPr>
        </p:nvSpPr>
        <p:spPr>
          <a:xfrm>
            <a:off x="342901" y="365517"/>
            <a:ext cx="8229600" cy="762000"/>
          </a:xfrm>
        </p:spPr>
        <p:txBody>
          <a:bodyPr>
            <a:normAutofit fontScale="90000"/>
          </a:bodyPr>
          <a:lstStyle/>
          <a:p>
            <a:r>
              <a:rPr lang="en-US" dirty="0">
                <a:solidFill>
                  <a:srgbClr val="FF0000"/>
                </a:solidFill>
              </a:rPr>
              <a:t>General – features reduction technique</a:t>
            </a:r>
            <a:endParaRPr lang="en-IN" dirty="0">
              <a:solidFill>
                <a:srgbClr val="FF0000"/>
              </a:solidFill>
            </a:endParaRPr>
          </a:p>
        </p:txBody>
      </p:sp>
      <p:sp>
        <p:nvSpPr>
          <p:cNvPr id="7" name="Content Placeholder 6">
            <a:extLst>
              <a:ext uri="{FF2B5EF4-FFF2-40B4-BE49-F238E27FC236}">
                <a16:creationId xmlns:a16="http://schemas.microsoft.com/office/drawing/2014/main" id="{E6B6D69B-C1F1-4D1D-B133-D52E8BCD5021}"/>
              </a:ext>
            </a:extLst>
          </p:cNvPr>
          <p:cNvSpPr>
            <a:spLocks noGrp="1"/>
          </p:cNvSpPr>
          <p:nvPr>
            <p:ph idx="1"/>
          </p:nvPr>
        </p:nvSpPr>
        <p:spPr>
          <a:xfrm>
            <a:off x="457200" y="1920346"/>
            <a:ext cx="8229600" cy="3017309"/>
          </a:xfrm>
        </p:spPr>
        <p:txBody>
          <a:bodyPr/>
          <a:lstStyle/>
          <a:p>
            <a:r>
              <a:rPr lang="en-US" dirty="0"/>
              <a:t>In this example number 2 has 64 features… but many of them are of no importance to decide the characteristics of 2, are removed first.</a:t>
            </a:r>
            <a:endParaRPr lang="en-IN" dirty="0"/>
          </a:p>
        </p:txBody>
      </p:sp>
      <p:pic>
        <p:nvPicPr>
          <p:cNvPr id="9" name="Picture 8">
            <a:extLst>
              <a:ext uri="{FF2B5EF4-FFF2-40B4-BE49-F238E27FC236}">
                <a16:creationId xmlns:a16="http://schemas.microsoft.com/office/drawing/2014/main" id="{DA30EC56-5320-4939-A54E-B53279757569}"/>
              </a:ext>
            </a:extLst>
          </p:cNvPr>
          <p:cNvPicPr>
            <a:picLocks noChangeAspect="1"/>
          </p:cNvPicPr>
          <p:nvPr/>
        </p:nvPicPr>
        <p:blipFill>
          <a:blip r:embed="rId2"/>
          <a:stretch>
            <a:fillRect/>
          </a:stretch>
        </p:blipFill>
        <p:spPr>
          <a:xfrm>
            <a:off x="700713" y="3655380"/>
            <a:ext cx="7543695" cy="2564549"/>
          </a:xfrm>
          <a:prstGeom prst="rect">
            <a:avLst/>
          </a:prstGeom>
        </p:spPr>
      </p:pic>
    </p:spTree>
    <p:extLst>
      <p:ext uri="{BB962C8B-B14F-4D97-AF65-F5344CB8AC3E}">
        <p14:creationId xmlns:p14="http://schemas.microsoft.com/office/powerpoint/2010/main" val="532141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CDFB-606E-4783-B43C-BC6A349C1D6B}"/>
              </a:ext>
            </a:extLst>
          </p:cNvPr>
          <p:cNvSpPr>
            <a:spLocks noGrp="1"/>
          </p:cNvSpPr>
          <p:nvPr>
            <p:ph type="title"/>
          </p:nvPr>
        </p:nvSpPr>
        <p:spPr/>
        <p:txBody>
          <a:bodyPr>
            <a:normAutofit fontScale="90000"/>
          </a:bodyPr>
          <a:lstStyle/>
          <a:p>
            <a:r>
              <a:rPr lang="en-US" dirty="0"/>
              <a:t>Remove features which are of no importance</a:t>
            </a:r>
            <a:endParaRPr lang="en-IN" dirty="0"/>
          </a:p>
        </p:txBody>
      </p:sp>
      <p:pic>
        <p:nvPicPr>
          <p:cNvPr id="5" name="Content Placeholder 4">
            <a:extLst>
              <a:ext uri="{FF2B5EF4-FFF2-40B4-BE49-F238E27FC236}">
                <a16:creationId xmlns:a16="http://schemas.microsoft.com/office/drawing/2014/main" id="{57429A38-B6E5-419C-BA0C-93C114E6573A}"/>
              </a:ext>
            </a:extLst>
          </p:cNvPr>
          <p:cNvPicPr>
            <a:picLocks noGrp="1" noChangeAspect="1"/>
          </p:cNvPicPr>
          <p:nvPr>
            <p:ph idx="1"/>
          </p:nvPr>
        </p:nvPicPr>
        <p:blipFill>
          <a:blip r:embed="rId2"/>
          <a:stretch>
            <a:fillRect/>
          </a:stretch>
        </p:blipFill>
        <p:spPr>
          <a:xfrm>
            <a:off x="661669" y="2696088"/>
            <a:ext cx="7820663" cy="2044380"/>
          </a:xfrm>
        </p:spPr>
      </p:pic>
    </p:spTree>
    <p:extLst>
      <p:ext uri="{BB962C8B-B14F-4D97-AF65-F5344CB8AC3E}">
        <p14:creationId xmlns:p14="http://schemas.microsoft.com/office/powerpoint/2010/main" val="16525402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7D9B-C147-4847-8512-715B1053B366}"/>
              </a:ext>
            </a:extLst>
          </p:cNvPr>
          <p:cNvSpPr>
            <a:spLocks noGrp="1"/>
          </p:cNvSpPr>
          <p:nvPr>
            <p:ph type="title"/>
          </p:nvPr>
        </p:nvSpPr>
        <p:spPr/>
        <p:txBody>
          <a:bodyPr/>
          <a:lstStyle/>
          <a:p>
            <a:r>
              <a:rPr lang="en-US" dirty="0"/>
              <a:t>Feature Extraction</a:t>
            </a:r>
            <a:endParaRPr lang="en-IN" dirty="0"/>
          </a:p>
        </p:txBody>
      </p:sp>
      <p:sp>
        <p:nvSpPr>
          <p:cNvPr id="3" name="Content Placeholder 2">
            <a:extLst>
              <a:ext uri="{FF2B5EF4-FFF2-40B4-BE49-F238E27FC236}">
                <a16:creationId xmlns:a16="http://schemas.microsoft.com/office/drawing/2014/main" id="{1D482F8B-4DDC-4AF5-B437-166B0E9012BB}"/>
              </a:ext>
            </a:extLst>
          </p:cNvPr>
          <p:cNvSpPr>
            <a:spLocks noGrp="1"/>
          </p:cNvSpPr>
          <p:nvPr>
            <p:ph idx="1"/>
          </p:nvPr>
        </p:nvSpPr>
        <p:spPr/>
        <p:txBody>
          <a:bodyPr>
            <a:normAutofit/>
          </a:bodyPr>
          <a:lstStyle/>
          <a:p>
            <a:r>
              <a:rPr lang="en-US" b="0" i="0" dirty="0">
                <a:solidFill>
                  <a:srgbClr val="333333"/>
                </a:solidFill>
                <a:effectLst/>
                <a:latin typeface="inter-regular"/>
              </a:rPr>
              <a:t>Feature extraction is the </a:t>
            </a:r>
            <a:r>
              <a:rPr lang="en-US" b="0" i="0" dirty="0">
                <a:solidFill>
                  <a:srgbClr val="FF0000"/>
                </a:solidFill>
                <a:effectLst/>
                <a:latin typeface="inter-regular"/>
              </a:rPr>
              <a:t>process of transforming the space containing many dimensions into space with fewer dimensions.</a:t>
            </a:r>
          </a:p>
          <a:p>
            <a:endParaRPr lang="en-US" dirty="0">
              <a:solidFill>
                <a:srgbClr val="FF0000"/>
              </a:solidFill>
              <a:latin typeface="inter-regular"/>
            </a:endParaRPr>
          </a:p>
          <a:p>
            <a:r>
              <a:rPr lang="en-US" b="0" i="0" dirty="0">
                <a:solidFill>
                  <a:srgbClr val="0070C0"/>
                </a:solidFill>
                <a:effectLst/>
                <a:latin typeface="inter-regular"/>
              </a:rPr>
              <a:t>This approach is useful when we want to keep the whole information but use fewer resources while processing the information.</a:t>
            </a:r>
            <a:endParaRPr lang="en-IN" dirty="0">
              <a:solidFill>
                <a:srgbClr val="0070C0"/>
              </a:solidFill>
            </a:endParaRPr>
          </a:p>
        </p:txBody>
      </p:sp>
    </p:spTree>
    <p:extLst>
      <p:ext uri="{BB962C8B-B14F-4D97-AF65-F5344CB8AC3E}">
        <p14:creationId xmlns:p14="http://schemas.microsoft.com/office/powerpoint/2010/main" val="22439791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30194</TotalTime>
  <Words>5597</Words>
  <Application>Microsoft Office PowerPoint</Application>
  <PresentationFormat>On-screen Show (4:3)</PresentationFormat>
  <Paragraphs>642</Paragraphs>
  <Slides>115</Slides>
  <Notes>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31" baseType="lpstr">
      <vt:lpstr>Arial</vt:lpstr>
      <vt:lpstr>Arial MT</vt:lpstr>
      <vt:lpstr>Bodoni MT</vt:lpstr>
      <vt:lpstr>Calibri</vt:lpstr>
      <vt:lpstr>Cambria Math</vt:lpstr>
      <vt:lpstr>Google Sans</vt:lpstr>
      <vt:lpstr>inter-bold</vt:lpstr>
      <vt:lpstr>inter-regular</vt:lpstr>
      <vt:lpstr>Lato</vt:lpstr>
      <vt:lpstr>Palatino Linotype</vt:lpstr>
      <vt:lpstr>Times New Roman</vt:lpstr>
      <vt:lpstr>Tw Cen MT</vt:lpstr>
      <vt:lpstr>Wingdings</vt:lpstr>
      <vt:lpstr>Wingdings 2</vt:lpstr>
      <vt:lpstr>Median</vt:lpstr>
      <vt:lpstr>Equation</vt:lpstr>
      <vt:lpstr>Deep Learning Architecture</vt:lpstr>
      <vt:lpstr>Pre - Requisite</vt:lpstr>
      <vt:lpstr>Course Outcomes</vt:lpstr>
      <vt:lpstr>Syllabus</vt:lpstr>
      <vt:lpstr>Text Books/ Reference Books</vt:lpstr>
      <vt:lpstr>Web Resources and  Course Articulation Matrix</vt:lpstr>
      <vt:lpstr>Internal Assessment Weightage in Marks </vt:lpstr>
      <vt:lpstr>SEE - Question Paper Pattern</vt:lpstr>
      <vt:lpstr>Acknowledgement:</vt:lpstr>
      <vt:lpstr>UNIT – 1   Machine Learning Basics</vt:lpstr>
      <vt:lpstr>Quick look into AI/ML/DL/DS</vt:lpstr>
      <vt:lpstr>Introduction/ Preamble </vt:lpstr>
      <vt:lpstr>Artificial Intelligence</vt:lpstr>
      <vt:lpstr>Machine Learning</vt:lpstr>
      <vt:lpstr>Variants of Machine Learning:</vt:lpstr>
      <vt:lpstr>Deep Learning </vt:lpstr>
      <vt:lpstr>Summary:</vt:lpstr>
      <vt:lpstr>Learning Algorithms</vt:lpstr>
      <vt:lpstr>Learning Algorithm</vt:lpstr>
      <vt:lpstr>The First Learning Algorithm:</vt:lpstr>
      <vt:lpstr>PowerPoint Presentation</vt:lpstr>
      <vt:lpstr>Different Tasks</vt:lpstr>
      <vt:lpstr>Classification</vt:lpstr>
      <vt:lpstr>Classification with missing input</vt:lpstr>
      <vt:lpstr>Regression</vt:lpstr>
      <vt:lpstr>Linear Regression..continued </vt:lpstr>
      <vt:lpstr>Example : Linear regression</vt:lpstr>
      <vt:lpstr>Simple vs. Multiple linear Regression</vt:lpstr>
      <vt:lpstr>Example: Logistic Regression (0 or1)</vt:lpstr>
      <vt:lpstr>Linear Vs. Logistic Regression</vt:lpstr>
      <vt:lpstr>Transcription</vt:lpstr>
      <vt:lpstr>Machine Translation</vt:lpstr>
      <vt:lpstr>Structured Output</vt:lpstr>
      <vt:lpstr>Anomaly detection</vt:lpstr>
      <vt:lpstr>Synthesis and Sampling</vt:lpstr>
      <vt:lpstr>Imputation of missing values</vt:lpstr>
      <vt:lpstr>Denoising</vt:lpstr>
      <vt:lpstr>Density Estimation</vt:lpstr>
      <vt:lpstr>Capacity: Overfitting and Underfitting</vt:lpstr>
      <vt:lpstr>Graphical illustration:  Underfitting/ Balanced and Overfitting</vt:lpstr>
      <vt:lpstr>Hyperparameters and Validation Sets</vt:lpstr>
      <vt:lpstr>Key Characteristics of Hyperparameters</vt:lpstr>
      <vt:lpstr>Examples of Hyperparameters</vt:lpstr>
      <vt:lpstr>Validation Sets</vt:lpstr>
      <vt:lpstr>Training/Validation/Testing</vt:lpstr>
      <vt:lpstr>How to Split the data? ..Recommended Split</vt:lpstr>
      <vt:lpstr>Train-Validate-Test</vt:lpstr>
      <vt:lpstr>Cross Validation</vt:lpstr>
      <vt:lpstr>K-Fold Cross Validation: Example</vt:lpstr>
      <vt:lpstr>PowerPoint Presentation</vt:lpstr>
      <vt:lpstr>Estimator, Bias and Variance</vt:lpstr>
      <vt:lpstr>Bias.</vt:lpstr>
      <vt:lpstr>Variance</vt:lpstr>
      <vt:lpstr>Maximum Likelihood Estimation</vt:lpstr>
      <vt:lpstr>Bayesian Statistics</vt:lpstr>
      <vt:lpstr>Bayes Theorem</vt:lpstr>
      <vt:lpstr>PowerPoint Presentation</vt:lpstr>
      <vt:lpstr>PowerPoint Presentation</vt:lpstr>
      <vt:lpstr>Bayes Theorem</vt:lpstr>
      <vt:lpstr>Example1: </vt:lpstr>
      <vt:lpstr>PowerPoint Presentation</vt:lpstr>
      <vt:lpstr>Example 2:</vt:lpstr>
      <vt:lpstr>Generalized Bayes Theorem </vt:lpstr>
      <vt:lpstr>PowerPoint Presentation</vt:lpstr>
      <vt:lpstr>PowerPoint Presentation</vt:lpstr>
      <vt:lpstr>PowerPoint Presentation</vt:lpstr>
      <vt:lpstr>Further simplified P(B)</vt:lpstr>
      <vt:lpstr>Arriving at Generalized version of Bayes theorem</vt:lpstr>
      <vt:lpstr>Supervised Learning Algorithm</vt:lpstr>
      <vt:lpstr>Categories of Supervised Learning Algorithms</vt:lpstr>
      <vt:lpstr>Examples of Supervised Learning Algorithm</vt:lpstr>
      <vt:lpstr>Linear and Logistic regression</vt:lpstr>
      <vt:lpstr>Decision Tree</vt:lpstr>
      <vt:lpstr>Types of Decision Trees</vt:lpstr>
      <vt:lpstr>Classification – Decision Tree</vt:lpstr>
      <vt:lpstr>Example : Classification Decision Tree</vt:lpstr>
      <vt:lpstr>Support Vector Machine (SVM)</vt:lpstr>
      <vt:lpstr>Support Vector Machines : Example</vt:lpstr>
      <vt:lpstr>Random Forest</vt:lpstr>
      <vt:lpstr>Random Forest : Example</vt:lpstr>
      <vt:lpstr>Un-supervised Learning Algorithms</vt:lpstr>
      <vt:lpstr>Types of Unsupervised Learning Algorithms</vt:lpstr>
      <vt:lpstr>What is Clustering?</vt:lpstr>
      <vt:lpstr>Applications of Clustering</vt:lpstr>
      <vt:lpstr> The K-Means Algorithm </vt:lpstr>
      <vt:lpstr>Example:</vt:lpstr>
      <vt:lpstr>PowerPoint Presentation</vt:lpstr>
      <vt:lpstr>Final clusters of K-Means algorithms</vt:lpstr>
      <vt:lpstr>PowerPoint Presentation</vt:lpstr>
      <vt:lpstr>PowerPoint Presentation</vt:lpstr>
      <vt:lpstr>Dimensionality Reduction</vt:lpstr>
      <vt:lpstr>What is Dimensionality Reduction?</vt:lpstr>
      <vt:lpstr>Dimensionality Reduction…?</vt:lpstr>
      <vt:lpstr>Benefits of Dimensionality Reduction..</vt:lpstr>
      <vt:lpstr>Two ways of Dimensionality Reduction</vt:lpstr>
      <vt:lpstr>Feature Selection</vt:lpstr>
      <vt:lpstr>General – features reduction technique</vt:lpstr>
      <vt:lpstr>Remove features which are of no importance</vt:lpstr>
      <vt:lpstr>Feature Extraction</vt:lpstr>
      <vt:lpstr>Example to show requirement of Dimensionality reduction</vt:lpstr>
      <vt:lpstr>PCA</vt:lpstr>
      <vt:lpstr>Example for PCA (from SK learn (SciKit Learn) library)</vt:lpstr>
      <vt:lpstr>What does PCA do?</vt:lpstr>
      <vt:lpstr>Similarly compute PC2</vt:lpstr>
      <vt:lpstr>Example to illustrate the PC</vt:lpstr>
      <vt:lpstr>Multiple angles in which picture can be captured</vt:lpstr>
      <vt:lpstr>PowerPoint Presentation</vt:lpstr>
      <vt:lpstr>PowerPoint Presentation</vt:lpstr>
      <vt:lpstr>Gradient Descent (GD) </vt:lpstr>
      <vt:lpstr>Stochastic Gradient Descent</vt:lpstr>
      <vt:lpstr>Min-Batch GD</vt:lpstr>
      <vt:lpstr>GD/SGD/Mini-Batch</vt:lpstr>
      <vt:lpstr>PowerPoint Presentation</vt:lpstr>
      <vt:lpstr>Challenges : Motivating Deep Learning</vt:lpstr>
      <vt:lpstr>End of Unit - 1</vt:lpstr>
    </vt:vector>
  </TitlesOfParts>
  <Company>BOGAZICI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ethem</dc:creator>
  <cp:lastModifiedBy>srinath s</cp:lastModifiedBy>
  <cp:revision>523</cp:revision>
  <dcterms:created xsi:type="dcterms:W3CDTF">2005-01-24T14:46:28Z</dcterms:created>
  <dcterms:modified xsi:type="dcterms:W3CDTF">2025-10-20T05:37:59Z</dcterms:modified>
</cp:coreProperties>
</file>